
<file path=[Content_Types].xml><?xml version="1.0" encoding="utf-8"?>
<Types xmlns="http://schemas.openxmlformats.org/package/2006/content-types">
  <Default Extension="emf" ContentType="image/x-emf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theme/themeOverride1.xml" ContentType="application/vnd.openxmlformats-officedocument.themeOverr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theme/themeOverride2.xml" ContentType="application/vnd.openxmlformats-officedocument.themeOverride+xml"/>
  <Override PartName="/ppt/notesSlides/notesSlide17.xml" ContentType="application/vnd.openxmlformats-officedocument.presentationml.notesSlid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theme/themeOverride3.xml" ContentType="application/vnd.openxmlformats-officedocument.themeOverr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82" r:id="rId1"/>
  </p:sldMasterIdLst>
  <p:notesMasterIdLst>
    <p:notesMasterId r:id="rId29"/>
  </p:notesMasterIdLst>
  <p:sldIdLst>
    <p:sldId id="256" r:id="rId2"/>
    <p:sldId id="259" r:id="rId3"/>
    <p:sldId id="306" r:id="rId4"/>
    <p:sldId id="301" r:id="rId5"/>
    <p:sldId id="300" r:id="rId6"/>
    <p:sldId id="298" r:id="rId7"/>
    <p:sldId id="299" r:id="rId8"/>
    <p:sldId id="304" r:id="rId9"/>
    <p:sldId id="303" r:id="rId10"/>
    <p:sldId id="292" r:id="rId11"/>
    <p:sldId id="293" r:id="rId12"/>
    <p:sldId id="294" r:id="rId13"/>
    <p:sldId id="274" r:id="rId14"/>
    <p:sldId id="267" r:id="rId15"/>
    <p:sldId id="291" r:id="rId16"/>
    <p:sldId id="295" r:id="rId17"/>
    <p:sldId id="296" r:id="rId18"/>
    <p:sldId id="297" r:id="rId19"/>
    <p:sldId id="262" r:id="rId20"/>
    <p:sldId id="264" r:id="rId21"/>
    <p:sldId id="309" r:id="rId22"/>
    <p:sldId id="310" r:id="rId23"/>
    <p:sldId id="311" r:id="rId24"/>
    <p:sldId id="312" r:id="rId25"/>
    <p:sldId id="313" r:id="rId26"/>
    <p:sldId id="314" r:id="rId27"/>
    <p:sldId id="290" r:id="rId28"/>
  </p:sldIdLst>
  <p:sldSz cx="9144000" cy="5143500" type="screen16x9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ami hooshmand" initials="sh" lastIdx="1" clrIdx="0">
    <p:extLst>
      <p:ext uri="{19B8F6BF-5375-455C-9EA6-DF929625EA0E}">
        <p15:presenceInfo xmlns:p15="http://schemas.microsoft.com/office/powerpoint/2012/main" userId="S-1-5-21-1705644484-1012616053-3725981097-2110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6EBEAD05-B68A-4A9D-81F6-FCCB296C083A}">
  <a:tblStyle styleId="{6EBEAD05-B68A-4A9D-81F6-FCCB296C083A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  <a:tblStyle styleId="{05BF92F9-CD39-494D-88D1-05B202982B05}" styleName="Table_1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62" autoAdjust="0"/>
    <p:restoredTop sz="94660"/>
  </p:normalViewPr>
  <p:slideViewPr>
    <p:cSldViewPr snapToGrid="0">
      <p:cViewPr varScale="1">
        <p:scale>
          <a:sx n="90" d="100"/>
          <a:sy n="90" d="100"/>
        </p:scale>
        <p:origin x="810" y="-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commentAuthors" Target="commentAuthors.xml"/><Relationship Id="rId8" Type="http://schemas.openxmlformats.org/officeDocument/2006/relationships/slide" Target="slides/slide7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sami\Desktop\&#1705;&#1605;&#1740;&#1578;&#1607;%20&#1740;%20&#1575;&#1602;&#1578;&#1589;&#1575;&#1583;%20&#1583;&#1585;&#1605;&#1575;&#1606;\&#1583;&#1585;&#1570;&#1605;&#1583;%20&#1576;&#1607;%20&#1578;&#1601;&#1705;&#1740;&#1705;%20&#1576;&#1582;&#1588;\&#1583;&#1585;&#1570;&#1605;&#1583;%201402\&#1583;&#1585;&#1570;&#1605;&#1583;%20&#1705;&#1604;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3.xml"/><Relationship Id="rId1" Type="http://schemas.microsoft.com/office/2011/relationships/chartStyle" Target="style3.xml"/><Relationship Id="rId4" Type="http://schemas.openxmlformats.org/officeDocument/2006/relationships/package" Target="../embeddings/Microsoft_Excel_Worksheet5.xlsx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sami\Desktop\&#1705;&#1605;&#1740;&#1578;&#1607;%20&#1740;%20&#1575;&#1602;&#1578;&#1589;&#1575;&#1583;%20&#1583;&#1585;&#1605;&#1575;&#1606;\&#1583;&#1585;&#1570;&#1605;&#1583;%20&#1576;&#1740;&#1605;&#1575;&#1585;&#1587;&#1578;&#1575;&#1606;%20&#1576;&#1607;%20&#1578;&#1601;&#1705;&#1740;&#1705;%20&#1583;&#1575;&#1585;&#1608;%20&#1608;%20&#1583;&#1585;&#1605;&#1575;&#1606;.xlsx" TargetMode="External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sami\Desktop\&#1705;&#1605;&#1740;&#1578;&#1607;%20&#1740;%20&#1575;&#1602;&#1578;&#1589;&#1575;&#1583;%20&#1583;&#1585;&#1605;&#1575;&#1606;\&#1583;&#1585;&#1570;&#1605;&#1583;%20&#1576;&#1740;&#1605;&#1575;&#1585;&#1587;&#1578;&#1575;&#1606;%20&#1576;&#1607;%20&#1578;&#1601;&#1705;&#1740;&#1705;%20&#1583;&#1575;&#1585;&#1608;%20&#1608;%20&#1583;&#1585;&#1605;&#1575;&#1606;.xlsx" TargetMode="External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2.xml"/><Relationship Id="rId2" Type="http://schemas.microsoft.com/office/2011/relationships/chartColorStyle" Target="colors6.xml"/><Relationship Id="rId1" Type="http://schemas.microsoft.com/office/2011/relationships/chartStyle" Target="style6.xml"/><Relationship Id="rId4" Type="http://schemas.openxmlformats.org/officeDocument/2006/relationships/package" Target="../embeddings/Microsoft_Excel_Worksheet9.xlsx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3.xml"/><Relationship Id="rId2" Type="http://schemas.microsoft.com/office/2011/relationships/chartColorStyle" Target="colors7.xml"/><Relationship Id="rId1" Type="http://schemas.microsoft.com/office/2011/relationships/chartStyle" Target="style7.xml"/><Relationship Id="rId4" Type="http://schemas.openxmlformats.org/officeDocument/2006/relationships/package" Target="../embeddings/Microsoft_Excel_Worksheet10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fa-IR"/>
              <a:t>1402</a:t>
            </a:r>
            <a:endParaRPr lang="en-US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  <a:sp3d/>
          </c:spPr>
          <c:invertIfNegative val="0"/>
          <c:cat>
            <c:strRef>
              <c:f>Sheet1!$A$2:$A$38</c:f>
              <c:strCache>
                <c:ptCount val="37"/>
                <c:pt idx="0">
                  <c:v>بخش داخلی</c:v>
                </c:pt>
                <c:pt idx="1">
                  <c:v>اورژانس بستری</c:v>
                </c:pt>
                <c:pt idx="2">
                  <c:v>داروخانه</c:v>
                </c:pt>
                <c:pt idx="3">
                  <c:v>دیالیز</c:v>
                </c:pt>
                <c:pt idx="4">
                  <c:v>اتاق عمل  زایشگاه</c:v>
                </c:pt>
                <c:pt idx="5">
                  <c:v>اتاق عمل</c:v>
                </c:pt>
                <c:pt idx="6">
                  <c:v>بخش اطفال</c:v>
                </c:pt>
                <c:pt idx="7">
                  <c:v>اورژانس</c:v>
                </c:pt>
                <c:pt idx="8">
                  <c:v>درمانگاه زنان صبح </c:v>
                </c:pt>
                <c:pt idx="9">
                  <c:v>جراحی زنان</c:v>
                </c:pt>
                <c:pt idx="10">
                  <c:v>زایشگاه</c:v>
                </c:pt>
                <c:pt idx="11">
                  <c:v>آزمایشگاه</c:v>
                </c:pt>
                <c:pt idx="12">
                  <c:v>سی تی اسکن </c:v>
                </c:pt>
                <c:pt idx="13">
                  <c:v>زنان و زایمان</c:v>
                </c:pt>
                <c:pt idx="14">
                  <c:v>رادیولوژی</c:v>
                </c:pt>
                <c:pt idx="15">
                  <c:v>بخش جراحی</c:v>
                </c:pt>
                <c:pt idx="16">
                  <c:v>درمانگاه داخلی عصر </c:v>
                </c:pt>
                <c:pt idx="17">
                  <c:v>درمانگاه زنان عصر </c:v>
                </c:pt>
                <c:pt idx="18">
                  <c:v>آزمایشگاه بانک خون </c:v>
                </c:pt>
                <c:pt idx="19">
                  <c:v>تالاسمی</c:v>
                </c:pt>
                <c:pt idx="20">
                  <c:v>مامایی</c:v>
                </c:pt>
                <c:pt idx="21">
                  <c:v>درمانگاه روان عصر</c:v>
                </c:pt>
                <c:pt idx="22">
                  <c:v>بخش CCU</c:v>
                </c:pt>
                <c:pt idx="23">
                  <c:v>سونوگرافی</c:v>
                </c:pt>
                <c:pt idx="24">
                  <c:v>درمانگاه داخلی صبح</c:v>
                </c:pt>
                <c:pt idx="25">
                  <c:v>داروخانه مخدر </c:v>
                </c:pt>
                <c:pt idx="26">
                  <c:v>درمانگاه اطفال صبح</c:v>
                </c:pt>
                <c:pt idx="27">
                  <c:v>بخش بستری کرونا</c:v>
                </c:pt>
                <c:pt idx="28">
                  <c:v>درمانگاه</c:v>
                </c:pt>
                <c:pt idx="29">
                  <c:v>ترخیص</c:v>
                </c:pt>
                <c:pt idx="30">
                  <c:v>اکوکاردیوگرافی</c:v>
                </c:pt>
                <c:pt idx="31">
                  <c:v>درمانگاه اطفال عصر </c:v>
                </c:pt>
                <c:pt idx="32">
                  <c:v>درمانگاه قلب صبح</c:v>
                </c:pt>
                <c:pt idx="33">
                  <c:v>درمانگاه روان صبح</c:v>
                </c:pt>
                <c:pt idx="34">
                  <c:v>درمانگاه جراحی صبح</c:v>
                </c:pt>
                <c:pt idx="35">
                  <c:v>آزمایشگاه ارسالی</c:v>
                </c:pt>
                <c:pt idx="36">
                  <c:v>تست ورزش</c:v>
                </c:pt>
              </c:strCache>
            </c:strRef>
          </c:cat>
          <c:val>
            <c:numRef>
              <c:f>Sheet1!$J$2:$J$38</c:f>
              <c:numCache>
                <c:formatCode>#,##0</c:formatCode>
                <c:ptCount val="37"/>
                <c:pt idx="0">
                  <c:v>32419836012</c:v>
                </c:pt>
                <c:pt idx="1">
                  <c:v>26216325149</c:v>
                </c:pt>
                <c:pt idx="2">
                  <c:v>24628823947</c:v>
                </c:pt>
                <c:pt idx="3">
                  <c:v>19340523573</c:v>
                </c:pt>
                <c:pt idx="4">
                  <c:v>18931467418</c:v>
                </c:pt>
                <c:pt idx="5">
                  <c:v>16652873846</c:v>
                </c:pt>
                <c:pt idx="6">
                  <c:v>15638889214</c:v>
                </c:pt>
                <c:pt idx="7">
                  <c:v>14075562280</c:v>
                </c:pt>
                <c:pt idx="8">
                  <c:v>11919252915</c:v>
                </c:pt>
                <c:pt idx="9">
                  <c:v>11911986593</c:v>
                </c:pt>
                <c:pt idx="10">
                  <c:v>11105360387</c:v>
                </c:pt>
                <c:pt idx="11">
                  <c:v>8691547530</c:v>
                </c:pt>
                <c:pt idx="12">
                  <c:v>8676797973</c:v>
                </c:pt>
                <c:pt idx="13">
                  <c:v>8021815253</c:v>
                </c:pt>
                <c:pt idx="14">
                  <c:v>5745937206</c:v>
                </c:pt>
                <c:pt idx="15">
                  <c:v>5345483951</c:v>
                </c:pt>
                <c:pt idx="16">
                  <c:v>4704964828</c:v>
                </c:pt>
                <c:pt idx="17">
                  <c:v>4568472976</c:v>
                </c:pt>
                <c:pt idx="18">
                  <c:v>4490844647</c:v>
                </c:pt>
                <c:pt idx="19">
                  <c:v>4224222485</c:v>
                </c:pt>
                <c:pt idx="20">
                  <c:v>3269293039</c:v>
                </c:pt>
                <c:pt idx="21">
                  <c:v>1744209563</c:v>
                </c:pt>
                <c:pt idx="22">
                  <c:v>1382641478</c:v>
                </c:pt>
                <c:pt idx="23">
                  <c:v>1167780236</c:v>
                </c:pt>
                <c:pt idx="24">
                  <c:v>1148518900</c:v>
                </c:pt>
                <c:pt idx="25">
                  <c:v>1074396405</c:v>
                </c:pt>
                <c:pt idx="26">
                  <c:v>956527880</c:v>
                </c:pt>
                <c:pt idx="27">
                  <c:v>922443358</c:v>
                </c:pt>
                <c:pt idx="28">
                  <c:v>802496860</c:v>
                </c:pt>
                <c:pt idx="29">
                  <c:v>797681230</c:v>
                </c:pt>
                <c:pt idx="30">
                  <c:v>687716821</c:v>
                </c:pt>
                <c:pt idx="31">
                  <c:v>535906960</c:v>
                </c:pt>
                <c:pt idx="32">
                  <c:v>311209965</c:v>
                </c:pt>
                <c:pt idx="33">
                  <c:v>183689835</c:v>
                </c:pt>
                <c:pt idx="34">
                  <c:v>99755940</c:v>
                </c:pt>
                <c:pt idx="35">
                  <c:v>48061140</c:v>
                </c:pt>
                <c:pt idx="36">
                  <c:v>26095300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5DB-4B50-B711-7487EBB598E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785113632"/>
        <c:axId val="435563248"/>
        <c:axId val="0"/>
      </c:bar3DChart>
      <c:catAx>
        <c:axId val="78511363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35563248"/>
        <c:crosses val="autoZero"/>
        <c:auto val="1"/>
        <c:lblAlgn val="ctr"/>
        <c:lblOffset val="100"/>
        <c:noMultiLvlLbl val="0"/>
      </c:catAx>
      <c:valAx>
        <c:axId val="435563248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,##0" sourceLinked="1"/>
        <c:majorTickMark val="none"/>
        <c:minorTickMark val="none"/>
        <c:tickLblPos val="nextTo"/>
        <c:crossAx val="78511363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fa-IR"/>
              <a:t>درآمد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Sheet2!$J$1</c:f>
              <c:strCache>
                <c:ptCount val="1"/>
                <c:pt idx="0">
                  <c:v>جمع کل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  <a:sp3d/>
          </c:spPr>
          <c:invertIfNegative val="0"/>
          <c:cat>
            <c:strRef>
              <c:f>Sheet2!$A$2:$A$37</c:f>
              <c:strCache>
                <c:ptCount val="35"/>
                <c:pt idx="0">
                  <c:v>بخش داخلی</c:v>
                </c:pt>
                <c:pt idx="1">
                  <c:v>اورژانس بستری</c:v>
                </c:pt>
                <c:pt idx="2">
                  <c:v>داروخانه</c:v>
                </c:pt>
                <c:pt idx="3">
                  <c:v>دیالیز</c:v>
                </c:pt>
                <c:pt idx="4">
                  <c:v>اتاق عمل</c:v>
                </c:pt>
                <c:pt idx="5">
                  <c:v>زایشگاه</c:v>
                </c:pt>
                <c:pt idx="6">
                  <c:v>اتاق عمل  زایشگاه</c:v>
                </c:pt>
                <c:pt idx="7">
                  <c:v>زنان و زایمان</c:v>
                </c:pt>
                <c:pt idx="8">
                  <c:v>اورژانس</c:v>
                </c:pt>
                <c:pt idx="9">
                  <c:v>آزمایشگاه بانک خون </c:v>
                </c:pt>
                <c:pt idx="10">
                  <c:v>جراحی زنان</c:v>
                </c:pt>
                <c:pt idx="11">
                  <c:v>بخش اطفال</c:v>
                </c:pt>
                <c:pt idx="12">
                  <c:v>آزمایشگاه</c:v>
                </c:pt>
                <c:pt idx="13">
                  <c:v>درمانگاه داخلی عصر </c:v>
                </c:pt>
                <c:pt idx="14">
                  <c:v>بخش جراحی</c:v>
                </c:pt>
                <c:pt idx="15">
                  <c:v>تالاسمی</c:v>
                </c:pt>
                <c:pt idx="16">
                  <c:v>رادیولوژی</c:v>
                </c:pt>
                <c:pt idx="17">
                  <c:v>داروخانه مخدر </c:v>
                </c:pt>
                <c:pt idx="18">
                  <c:v>درمانگاه زنان صبح </c:v>
                </c:pt>
                <c:pt idx="19">
                  <c:v>ترخیص</c:v>
                </c:pt>
                <c:pt idx="20">
                  <c:v>درمانگاه زنان عصر </c:v>
                </c:pt>
                <c:pt idx="21">
                  <c:v>درمانگاه داخلی صبح</c:v>
                </c:pt>
                <c:pt idx="23">
                  <c:v>درمانگاه اطفال صبح</c:v>
                </c:pt>
                <c:pt idx="24">
                  <c:v>بخش بستری کرونا</c:v>
                </c:pt>
                <c:pt idx="25">
                  <c:v>درمانگاه اطفال عصر </c:v>
                </c:pt>
                <c:pt idx="26">
                  <c:v>سونوگرافی</c:v>
                </c:pt>
                <c:pt idx="27">
                  <c:v>مامایی</c:v>
                </c:pt>
                <c:pt idx="28">
                  <c:v>اکوکاردیوگرافی</c:v>
                </c:pt>
                <c:pt idx="29">
                  <c:v>درمانگاه</c:v>
                </c:pt>
                <c:pt idx="30">
                  <c:v>درمانگاه جراحی عصر </c:v>
                </c:pt>
                <c:pt idx="31">
                  <c:v>درمانگاه جراحی صبح</c:v>
                </c:pt>
                <c:pt idx="32">
                  <c:v>آزمایشگاه ارسالی</c:v>
                </c:pt>
                <c:pt idx="34">
                  <c:v>درمانگاه قلب صبح</c:v>
                </c:pt>
              </c:strCache>
            </c:strRef>
          </c:cat>
          <c:val>
            <c:numRef>
              <c:f>Sheet2!$J$2:$J$37</c:f>
              <c:numCache>
                <c:formatCode>#,##0</c:formatCode>
                <c:ptCount val="36"/>
                <c:pt idx="0">
                  <c:v>19749338323</c:v>
                </c:pt>
                <c:pt idx="1">
                  <c:v>18012436215</c:v>
                </c:pt>
                <c:pt idx="2">
                  <c:v>17701429027</c:v>
                </c:pt>
                <c:pt idx="3">
                  <c:v>15317769691</c:v>
                </c:pt>
                <c:pt idx="4">
                  <c:v>13878957306</c:v>
                </c:pt>
                <c:pt idx="5">
                  <c:v>13294336847</c:v>
                </c:pt>
                <c:pt idx="6">
                  <c:v>12419258478</c:v>
                </c:pt>
                <c:pt idx="7">
                  <c:v>10422040515</c:v>
                </c:pt>
                <c:pt idx="8">
                  <c:v>8491079330</c:v>
                </c:pt>
                <c:pt idx="9">
                  <c:v>6006707364</c:v>
                </c:pt>
                <c:pt idx="10">
                  <c:v>5623366790</c:v>
                </c:pt>
                <c:pt idx="11">
                  <c:v>5563533118</c:v>
                </c:pt>
                <c:pt idx="12">
                  <c:v>5031986406</c:v>
                </c:pt>
                <c:pt idx="13">
                  <c:v>4791950747</c:v>
                </c:pt>
                <c:pt idx="14">
                  <c:v>4632118055</c:v>
                </c:pt>
                <c:pt idx="15">
                  <c:v>4181575706</c:v>
                </c:pt>
                <c:pt idx="16">
                  <c:v>3801424486</c:v>
                </c:pt>
                <c:pt idx="17">
                  <c:v>3167995698</c:v>
                </c:pt>
                <c:pt idx="18">
                  <c:v>3022618962</c:v>
                </c:pt>
                <c:pt idx="19">
                  <c:v>2336785723</c:v>
                </c:pt>
                <c:pt idx="20">
                  <c:v>1925197167</c:v>
                </c:pt>
                <c:pt idx="21">
                  <c:v>929791344</c:v>
                </c:pt>
                <c:pt idx="22">
                  <c:v>829991737</c:v>
                </c:pt>
                <c:pt idx="23">
                  <c:v>804476600</c:v>
                </c:pt>
                <c:pt idx="24">
                  <c:v>767033258</c:v>
                </c:pt>
                <c:pt idx="25">
                  <c:v>677905600</c:v>
                </c:pt>
                <c:pt idx="26">
                  <c:v>666800579</c:v>
                </c:pt>
                <c:pt idx="27">
                  <c:v>623868807</c:v>
                </c:pt>
                <c:pt idx="28">
                  <c:v>604041465</c:v>
                </c:pt>
                <c:pt idx="29">
                  <c:v>567637310</c:v>
                </c:pt>
                <c:pt idx="30">
                  <c:v>278300500</c:v>
                </c:pt>
                <c:pt idx="31">
                  <c:v>159090200</c:v>
                </c:pt>
                <c:pt idx="32">
                  <c:v>146738158</c:v>
                </c:pt>
                <c:pt idx="33">
                  <c:v>136005730</c:v>
                </c:pt>
                <c:pt idx="34">
                  <c:v>126735402</c:v>
                </c:pt>
                <c:pt idx="35">
                  <c:v>51880600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121-4647-8BC6-4EF9C45FE53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25843695"/>
        <c:axId val="2122553775"/>
        <c:axId val="0"/>
      </c:bar3DChart>
      <c:catAx>
        <c:axId val="25843695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122553775"/>
        <c:crosses val="autoZero"/>
        <c:auto val="1"/>
        <c:lblAlgn val="ctr"/>
        <c:lblOffset val="100"/>
        <c:noMultiLvlLbl val="0"/>
      </c:catAx>
      <c:valAx>
        <c:axId val="2122553775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,##0" sourceLinked="1"/>
        <c:majorTickMark val="none"/>
        <c:minorTickMark val="none"/>
        <c:tickLblPos val="nextTo"/>
        <c:crossAx val="25843695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fa-IR"/>
              <a:t>مقایسه درامد بخش ها در سال 1401 و 1402</a:t>
            </a:r>
            <a:endParaRPr lang="en-US"/>
          </a:p>
        </c:rich>
      </c:tx>
      <c:layout>
        <c:manualLayout>
          <c:xMode val="edge"/>
          <c:yMode val="edge"/>
          <c:x val="0.35949300087489067"/>
          <c:y val="2.7777777777777776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  <a:sp3d/>
          </c:spPr>
          <c:invertIfNegative val="0"/>
          <c:cat>
            <c:strRef>
              <c:f>Sheet2!$A$2:$A$38</c:f>
              <c:strCache>
                <c:ptCount val="37"/>
                <c:pt idx="0">
                  <c:v>بخش داخلی</c:v>
                </c:pt>
                <c:pt idx="1">
                  <c:v>اورژانس بستری</c:v>
                </c:pt>
                <c:pt idx="2">
                  <c:v>داروخانه</c:v>
                </c:pt>
                <c:pt idx="3">
                  <c:v>دیالیز</c:v>
                </c:pt>
                <c:pt idx="4">
                  <c:v>اتاق عمل  زایشگاه</c:v>
                </c:pt>
                <c:pt idx="5">
                  <c:v>اتاق عمل</c:v>
                </c:pt>
                <c:pt idx="6">
                  <c:v>بخش اطفال</c:v>
                </c:pt>
                <c:pt idx="7">
                  <c:v>اورژانس</c:v>
                </c:pt>
                <c:pt idx="8">
                  <c:v>درمانگاه زنان صبح </c:v>
                </c:pt>
                <c:pt idx="9">
                  <c:v>جراحی زنان</c:v>
                </c:pt>
                <c:pt idx="10">
                  <c:v>زایشگاه</c:v>
                </c:pt>
                <c:pt idx="11">
                  <c:v>آزمایشگاه</c:v>
                </c:pt>
                <c:pt idx="12">
                  <c:v>سی تی اسکن </c:v>
                </c:pt>
                <c:pt idx="13">
                  <c:v>زنان و زایمان</c:v>
                </c:pt>
                <c:pt idx="14">
                  <c:v>رادیولوژی</c:v>
                </c:pt>
                <c:pt idx="15">
                  <c:v>بخش جراحی</c:v>
                </c:pt>
                <c:pt idx="16">
                  <c:v>درمانگاه داخلی عصر </c:v>
                </c:pt>
                <c:pt idx="17">
                  <c:v>درمانگاه زنان عصر </c:v>
                </c:pt>
                <c:pt idx="18">
                  <c:v>آزمایشگاه بانک خون </c:v>
                </c:pt>
                <c:pt idx="19">
                  <c:v>تالاسمی</c:v>
                </c:pt>
                <c:pt idx="20">
                  <c:v>مامایی</c:v>
                </c:pt>
                <c:pt idx="21">
                  <c:v>درمانگاه روان عصر</c:v>
                </c:pt>
                <c:pt idx="22">
                  <c:v>بخش CCU</c:v>
                </c:pt>
                <c:pt idx="23">
                  <c:v>سونوگرافی</c:v>
                </c:pt>
                <c:pt idx="24">
                  <c:v>درمانگاه داخلی صبح</c:v>
                </c:pt>
                <c:pt idx="25">
                  <c:v>داروخانه مخدر </c:v>
                </c:pt>
                <c:pt idx="26">
                  <c:v>درمانگاه اطفال صبح</c:v>
                </c:pt>
                <c:pt idx="27">
                  <c:v>بخش بستری کرونا</c:v>
                </c:pt>
                <c:pt idx="28">
                  <c:v>درمانگاه</c:v>
                </c:pt>
                <c:pt idx="29">
                  <c:v>ترخیص</c:v>
                </c:pt>
                <c:pt idx="30">
                  <c:v>اکوکاردیوگرافی</c:v>
                </c:pt>
                <c:pt idx="31">
                  <c:v>درمانگاه اطفال عصر </c:v>
                </c:pt>
                <c:pt idx="32">
                  <c:v>درمانگاه قلب صبح</c:v>
                </c:pt>
                <c:pt idx="33">
                  <c:v>درمانگاه روان صبح</c:v>
                </c:pt>
                <c:pt idx="34">
                  <c:v>درمانگاه جراحی صبح</c:v>
                </c:pt>
                <c:pt idx="35">
                  <c:v>آزمایشگاه ارسالی</c:v>
                </c:pt>
                <c:pt idx="36">
                  <c:v>تست ورزش</c:v>
                </c:pt>
              </c:strCache>
            </c:strRef>
          </c:cat>
          <c:val>
            <c:numRef>
              <c:f>Sheet2!$B$2:$B$38</c:f>
              <c:numCache>
                <c:formatCode>_ * #,##0_-_ر_ي_ا_ل_ ;_ * #,##0\-_ر_ي_ا_ل_ ;_ * "-"_-_ر_ي_ا_ل_ ;_ @_ </c:formatCode>
                <c:ptCount val="37"/>
                <c:pt idx="0">
                  <c:v>32419836012</c:v>
                </c:pt>
                <c:pt idx="1">
                  <c:v>26216325149</c:v>
                </c:pt>
                <c:pt idx="2">
                  <c:v>24628823947</c:v>
                </c:pt>
                <c:pt idx="3">
                  <c:v>19340523573</c:v>
                </c:pt>
                <c:pt idx="4">
                  <c:v>18931467418</c:v>
                </c:pt>
                <c:pt idx="5">
                  <c:v>16652873846</c:v>
                </c:pt>
                <c:pt idx="6">
                  <c:v>15638889214</c:v>
                </c:pt>
                <c:pt idx="7">
                  <c:v>14075562280</c:v>
                </c:pt>
                <c:pt idx="8">
                  <c:v>11919252915</c:v>
                </c:pt>
                <c:pt idx="9">
                  <c:v>11911986593</c:v>
                </c:pt>
                <c:pt idx="10">
                  <c:v>11105360387</c:v>
                </c:pt>
                <c:pt idx="11">
                  <c:v>8691547530</c:v>
                </c:pt>
                <c:pt idx="12">
                  <c:v>8676797973</c:v>
                </c:pt>
                <c:pt idx="13">
                  <c:v>8021815253</c:v>
                </c:pt>
                <c:pt idx="14">
                  <c:v>5745937206</c:v>
                </c:pt>
                <c:pt idx="15">
                  <c:v>5345483951</c:v>
                </c:pt>
                <c:pt idx="16">
                  <c:v>4704964828</c:v>
                </c:pt>
                <c:pt idx="17">
                  <c:v>4568472976</c:v>
                </c:pt>
                <c:pt idx="18">
                  <c:v>4490844647</c:v>
                </c:pt>
                <c:pt idx="19">
                  <c:v>4224222485</c:v>
                </c:pt>
                <c:pt idx="20">
                  <c:v>3269293039</c:v>
                </c:pt>
                <c:pt idx="21">
                  <c:v>1744209563</c:v>
                </c:pt>
                <c:pt idx="22">
                  <c:v>1382641478</c:v>
                </c:pt>
                <c:pt idx="23">
                  <c:v>1167780236</c:v>
                </c:pt>
                <c:pt idx="24">
                  <c:v>1148518900</c:v>
                </c:pt>
                <c:pt idx="25">
                  <c:v>1074396405</c:v>
                </c:pt>
                <c:pt idx="26">
                  <c:v>956527880</c:v>
                </c:pt>
                <c:pt idx="27">
                  <c:v>922443358</c:v>
                </c:pt>
                <c:pt idx="28">
                  <c:v>802496860</c:v>
                </c:pt>
                <c:pt idx="29">
                  <c:v>797681230</c:v>
                </c:pt>
                <c:pt idx="30">
                  <c:v>687716821</c:v>
                </c:pt>
                <c:pt idx="31">
                  <c:v>535906960</c:v>
                </c:pt>
                <c:pt idx="32">
                  <c:v>311209965</c:v>
                </c:pt>
                <c:pt idx="33">
                  <c:v>183689835</c:v>
                </c:pt>
                <c:pt idx="34">
                  <c:v>99755940</c:v>
                </c:pt>
                <c:pt idx="35">
                  <c:v>48061140</c:v>
                </c:pt>
                <c:pt idx="36">
                  <c:v>26095300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220-47A8-8421-8F068A47AFDA}"/>
            </c:ext>
          </c:extLst>
        </c:ser>
        <c:ser>
          <c:idx val="1"/>
          <c:order val="1"/>
          <c:spPr>
            <a:solidFill>
              <a:schemeClr val="accent2"/>
            </a:solidFill>
            <a:ln>
              <a:noFill/>
            </a:ln>
            <a:effectLst/>
            <a:sp3d/>
          </c:spPr>
          <c:invertIfNegative val="0"/>
          <c:cat>
            <c:strRef>
              <c:f>Sheet2!$A$2:$A$38</c:f>
              <c:strCache>
                <c:ptCount val="37"/>
                <c:pt idx="0">
                  <c:v>بخش داخلی</c:v>
                </c:pt>
                <c:pt idx="1">
                  <c:v>اورژانس بستری</c:v>
                </c:pt>
                <c:pt idx="2">
                  <c:v>داروخانه</c:v>
                </c:pt>
                <c:pt idx="3">
                  <c:v>دیالیز</c:v>
                </c:pt>
                <c:pt idx="4">
                  <c:v>اتاق عمل  زایشگاه</c:v>
                </c:pt>
                <c:pt idx="5">
                  <c:v>اتاق عمل</c:v>
                </c:pt>
                <c:pt idx="6">
                  <c:v>بخش اطفال</c:v>
                </c:pt>
                <c:pt idx="7">
                  <c:v>اورژانس</c:v>
                </c:pt>
                <c:pt idx="8">
                  <c:v>درمانگاه زنان صبح </c:v>
                </c:pt>
                <c:pt idx="9">
                  <c:v>جراحی زنان</c:v>
                </c:pt>
                <c:pt idx="10">
                  <c:v>زایشگاه</c:v>
                </c:pt>
                <c:pt idx="11">
                  <c:v>آزمایشگاه</c:v>
                </c:pt>
                <c:pt idx="12">
                  <c:v>سی تی اسکن </c:v>
                </c:pt>
                <c:pt idx="13">
                  <c:v>زنان و زایمان</c:v>
                </c:pt>
                <c:pt idx="14">
                  <c:v>رادیولوژی</c:v>
                </c:pt>
                <c:pt idx="15">
                  <c:v>بخش جراحی</c:v>
                </c:pt>
                <c:pt idx="16">
                  <c:v>درمانگاه داخلی عصر </c:v>
                </c:pt>
                <c:pt idx="17">
                  <c:v>درمانگاه زنان عصر </c:v>
                </c:pt>
                <c:pt idx="18">
                  <c:v>آزمایشگاه بانک خون </c:v>
                </c:pt>
                <c:pt idx="19">
                  <c:v>تالاسمی</c:v>
                </c:pt>
                <c:pt idx="20">
                  <c:v>مامایی</c:v>
                </c:pt>
                <c:pt idx="21">
                  <c:v>درمانگاه روان عصر</c:v>
                </c:pt>
                <c:pt idx="22">
                  <c:v>بخش CCU</c:v>
                </c:pt>
                <c:pt idx="23">
                  <c:v>سونوگرافی</c:v>
                </c:pt>
                <c:pt idx="24">
                  <c:v>درمانگاه داخلی صبح</c:v>
                </c:pt>
                <c:pt idx="25">
                  <c:v>داروخانه مخدر </c:v>
                </c:pt>
                <c:pt idx="26">
                  <c:v>درمانگاه اطفال صبح</c:v>
                </c:pt>
                <c:pt idx="27">
                  <c:v>بخش بستری کرونا</c:v>
                </c:pt>
                <c:pt idx="28">
                  <c:v>درمانگاه</c:v>
                </c:pt>
                <c:pt idx="29">
                  <c:v>ترخیص</c:v>
                </c:pt>
                <c:pt idx="30">
                  <c:v>اکوکاردیوگرافی</c:v>
                </c:pt>
                <c:pt idx="31">
                  <c:v>درمانگاه اطفال عصر </c:v>
                </c:pt>
                <c:pt idx="32">
                  <c:v>درمانگاه قلب صبح</c:v>
                </c:pt>
                <c:pt idx="33">
                  <c:v>درمانگاه روان صبح</c:v>
                </c:pt>
                <c:pt idx="34">
                  <c:v>درمانگاه جراحی صبح</c:v>
                </c:pt>
                <c:pt idx="35">
                  <c:v>آزمایشگاه ارسالی</c:v>
                </c:pt>
                <c:pt idx="36">
                  <c:v>تست ورزش</c:v>
                </c:pt>
              </c:strCache>
            </c:strRef>
          </c:cat>
          <c:val>
            <c:numRef>
              <c:f>Sheet2!$C$2:$C$38</c:f>
              <c:numCache>
                <c:formatCode>_ * #,##0_-_ر_ي_ا_ل_ ;_ * #,##0\-_ر_ي_ا_ل_ ;_ * "-"_-_ر_ي_ا_ل_ ;_ @_ </c:formatCode>
                <c:ptCount val="37"/>
                <c:pt idx="0">
                  <c:v>19749338323</c:v>
                </c:pt>
                <c:pt idx="1">
                  <c:v>18012436215</c:v>
                </c:pt>
                <c:pt idx="2">
                  <c:v>17701429027</c:v>
                </c:pt>
                <c:pt idx="3">
                  <c:v>15317769691</c:v>
                </c:pt>
                <c:pt idx="4">
                  <c:v>12419258478</c:v>
                </c:pt>
                <c:pt idx="5">
                  <c:v>13878957306</c:v>
                </c:pt>
                <c:pt idx="6">
                  <c:v>5563533118</c:v>
                </c:pt>
                <c:pt idx="7">
                  <c:v>8491079330</c:v>
                </c:pt>
                <c:pt idx="8">
                  <c:v>3022618962</c:v>
                </c:pt>
                <c:pt idx="9">
                  <c:v>5623366790</c:v>
                </c:pt>
                <c:pt idx="10">
                  <c:v>13294336847</c:v>
                </c:pt>
                <c:pt idx="11">
                  <c:v>5031986406</c:v>
                </c:pt>
                <c:pt idx="12">
                  <c:v>0</c:v>
                </c:pt>
                <c:pt idx="13">
                  <c:v>10422040515</c:v>
                </c:pt>
                <c:pt idx="14">
                  <c:v>3801424486</c:v>
                </c:pt>
                <c:pt idx="15">
                  <c:v>4632118055</c:v>
                </c:pt>
                <c:pt idx="16">
                  <c:v>4791950747</c:v>
                </c:pt>
                <c:pt idx="17">
                  <c:v>1925197167</c:v>
                </c:pt>
                <c:pt idx="18">
                  <c:v>6006707364</c:v>
                </c:pt>
                <c:pt idx="19">
                  <c:v>4181575706</c:v>
                </c:pt>
                <c:pt idx="20">
                  <c:v>623868807</c:v>
                </c:pt>
                <c:pt idx="21">
                  <c:v>0</c:v>
                </c:pt>
                <c:pt idx="22">
                  <c:v>0</c:v>
                </c:pt>
                <c:pt idx="23">
                  <c:v>666800579</c:v>
                </c:pt>
                <c:pt idx="24">
                  <c:v>929791344</c:v>
                </c:pt>
                <c:pt idx="25">
                  <c:v>3167995698</c:v>
                </c:pt>
                <c:pt idx="26">
                  <c:v>804476600</c:v>
                </c:pt>
                <c:pt idx="27">
                  <c:v>767033258</c:v>
                </c:pt>
                <c:pt idx="28">
                  <c:v>567637310</c:v>
                </c:pt>
                <c:pt idx="29">
                  <c:v>2336785723</c:v>
                </c:pt>
                <c:pt idx="30">
                  <c:v>604041465</c:v>
                </c:pt>
                <c:pt idx="31">
                  <c:v>677905600</c:v>
                </c:pt>
                <c:pt idx="32">
                  <c:v>126735402</c:v>
                </c:pt>
                <c:pt idx="33">
                  <c:v>0</c:v>
                </c:pt>
                <c:pt idx="34">
                  <c:v>159090200</c:v>
                </c:pt>
                <c:pt idx="35">
                  <c:v>146738158</c:v>
                </c:pt>
                <c:pt idx="36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220-47A8-8421-8F068A47AFD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703712032"/>
        <c:axId val="919442144"/>
        <c:axId val="0"/>
      </c:bar3DChart>
      <c:catAx>
        <c:axId val="70371203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919442144"/>
        <c:crosses val="autoZero"/>
        <c:auto val="1"/>
        <c:lblAlgn val="ctr"/>
        <c:lblOffset val="100"/>
        <c:noMultiLvlLbl val="0"/>
      </c:catAx>
      <c:valAx>
        <c:axId val="919442144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_ * #,##0_-_ر_ي_ا_ل_ ;_ * #,##0\-_ر_ي_ا_ل_ ;_ * &quot;-&quot;_-_ر_ي_ا_ل_ ;_ @_ " sourceLinked="1"/>
        <c:majorTickMark val="none"/>
        <c:minorTickMark val="none"/>
        <c:tickLblPos val="nextTo"/>
        <c:crossAx val="70371203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'نسبت درآمد به هزینه'!$G$9</c:f>
              <c:strCache>
                <c:ptCount val="1"/>
                <c:pt idx="0">
                  <c:v>درآمد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numRef>
              <c:f>'نسبت درآمد به هزینه'!$H$8:$I$8</c:f>
              <c:numCache>
                <c:formatCode>General</c:formatCode>
                <c:ptCount val="2"/>
                <c:pt idx="0">
                  <c:v>1401</c:v>
                </c:pt>
                <c:pt idx="1">
                  <c:v>1402</c:v>
                </c:pt>
              </c:numCache>
            </c:numRef>
          </c:cat>
          <c:val>
            <c:numRef>
              <c:f>'نسبت درآمد به هزینه'!$H$9:$I$9</c:f>
              <c:numCache>
                <c:formatCode>_ * #,##0_-_ر_ي_ا_ل_ ;_ * #,##0\-_ر_ي_ا_ل_ ;_ * "-"_-_ر_ي_ا_ل_ ;_ @_ </c:formatCode>
                <c:ptCount val="2"/>
                <c:pt idx="0" formatCode="_(* #,##0_);_(* \(#,##0\);_(* &quot;-&quot;_);_(@_)">
                  <c:v>91337096711</c:v>
                </c:pt>
                <c:pt idx="1">
                  <c:v>142689725768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5B0-43C4-983D-4B1DF8238D71}"/>
            </c:ext>
          </c:extLst>
        </c:ser>
        <c:ser>
          <c:idx val="1"/>
          <c:order val="1"/>
          <c:tx>
            <c:strRef>
              <c:f>'نسبت درآمد به هزینه'!$G$10</c:f>
              <c:strCache>
                <c:ptCount val="1"/>
                <c:pt idx="0">
                  <c:v>هزینه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numRef>
              <c:f>'نسبت درآمد به هزینه'!$H$8:$I$8</c:f>
              <c:numCache>
                <c:formatCode>General</c:formatCode>
                <c:ptCount val="2"/>
                <c:pt idx="0">
                  <c:v>1401</c:v>
                </c:pt>
                <c:pt idx="1">
                  <c:v>1402</c:v>
                </c:pt>
              </c:numCache>
            </c:numRef>
          </c:cat>
          <c:val>
            <c:numRef>
              <c:f>'نسبت درآمد به هزینه'!$H$10:$I$10</c:f>
              <c:numCache>
                <c:formatCode>_ * #,##0_-_ر_ي_ا_ل_ ;_ * #,##0\-_ر_ي_ا_ل_ ;_ * "-"_-_ر_ي_ا_ل_ ;_ @_ </c:formatCode>
                <c:ptCount val="2"/>
                <c:pt idx="0" formatCode="_(* #,##0_);_(* \(#,##0\);_(* &quot;-&quot;_);_(@_)">
                  <c:v>64066751161</c:v>
                </c:pt>
                <c:pt idx="1">
                  <c:v>81453779081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65B0-43C4-983D-4B1DF8238D7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790644528"/>
        <c:axId val="1912017984"/>
      </c:barChart>
      <c:catAx>
        <c:axId val="179064452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912017984"/>
        <c:crosses val="autoZero"/>
        <c:auto val="1"/>
        <c:lblAlgn val="ctr"/>
        <c:lblOffset val="100"/>
        <c:noMultiLvlLbl val="0"/>
      </c:catAx>
      <c:valAx>
        <c:axId val="1912017984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_(* #,##0_);_(* \(#,##0\);_(* &quot;-&quot;_);_(@_)" sourceLinked="1"/>
        <c:majorTickMark val="none"/>
        <c:minorTickMark val="none"/>
        <c:tickLblPos val="nextTo"/>
        <c:crossAx val="179064452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fa-IR" dirty="0"/>
              <a:t>مقایسه بدهکاران</a:t>
            </a:r>
            <a:r>
              <a:rPr lang="fa-IR" baseline="0" dirty="0"/>
              <a:t> 1402 و 1401</a:t>
            </a:r>
            <a:endParaRPr lang="en-US" dirty="0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بدهکاران!$B$2</c:f>
              <c:strCache>
                <c:ptCount val="1"/>
                <c:pt idx="0">
                  <c:v> بدهکار1402 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  <a:sp3d/>
          </c:spPr>
          <c:invertIfNegative val="0"/>
          <c:cat>
            <c:strRef>
              <c:f>بدهکاران!$A$3:$A$13</c:f>
              <c:strCache>
                <c:ptCount val="11"/>
                <c:pt idx="0">
                  <c:v> جراحی زنان </c:v>
                </c:pt>
                <c:pt idx="1">
                  <c:v> زنان و زایمان </c:v>
                </c:pt>
                <c:pt idx="2">
                  <c:v> داخلی </c:v>
                </c:pt>
                <c:pt idx="3">
                  <c:v> اورژانس بستری </c:v>
                </c:pt>
                <c:pt idx="4">
                  <c:v> جراحی </c:v>
                </c:pt>
                <c:pt idx="5">
                  <c:v> تالاسمی </c:v>
                </c:pt>
                <c:pt idx="6">
                  <c:v> اطفال </c:v>
                </c:pt>
                <c:pt idx="7">
                  <c:v> زایشگاه </c:v>
                </c:pt>
                <c:pt idx="8">
                  <c:v> ccu </c:v>
                </c:pt>
                <c:pt idx="9">
                  <c:v> دیالیز </c:v>
                </c:pt>
                <c:pt idx="10">
                  <c:v> کرونا </c:v>
                </c:pt>
              </c:strCache>
            </c:strRef>
          </c:cat>
          <c:val>
            <c:numRef>
              <c:f>بدهکاران!$B$3:$B$13</c:f>
              <c:numCache>
                <c:formatCode>_ * #,##0_-_ر_ي_ا_ل_ ;_ * #,##0\-_ر_ي_ا_ل_ ;_ * "-"_-_ر_ي_ا_ل_ ;_ @_ </c:formatCode>
                <c:ptCount val="11"/>
                <c:pt idx="0">
                  <c:v>348177224</c:v>
                </c:pt>
                <c:pt idx="1">
                  <c:v>261138334</c:v>
                </c:pt>
                <c:pt idx="2">
                  <c:v>254593466</c:v>
                </c:pt>
                <c:pt idx="3">
                  <c:v>234923863</c:v>
                </c:pt>
                <c:pt idx="4">
                  <c:v>63691396</c:v>
                </c:pt>
                <c:pt idx="5">
                  <c:v>34326000</c:v>
                </c:pt>
                <c:pt idx="6">
                  <c:v>20909511</c:v>
                </c:pt>
                <c:pt idx="7">
                  <c:v>18868254</c:v>
                </c:pt>
                <c:pt idx="8">
                  <c:v>3712679</c:v>
                </c:pt>
                <c:pt idx="9">
                  <c:v>431700</c:v>
                </c:pt>
                <c:pt idx="10">
                  <c:v>182868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9C5-4C9D-93C9-801A92F3F9B4}"/>
            </c:ext>
          </c:extLst>
        </c:ser>
        <c:ser>
          <c:idx val="1"/>
          <c:order val="1"/>
          <c:tx>
            <c:strRef>
              <c:f>بدهکاران!$C$2</c:f>
              <c:strCache>
                <c:ptCount val="1"/>
                <c:pt idx="0">
                  <c:v> بدهکار 1401 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  <a:sp3d/>
          </c:spPr>
          <c:invertIfNegative val="0"/>
          <c:cat>
            <c:strRef>
              <c:f>بدهکاران!$A$3:$A$13</c:f>
              <c:strCache>
                <c:ptCount val="11"/>
                <c:pt idx="0">
                  <c:v> جراحی زنان </c:v>
                </c:pt>
                <c:pt idx="1">
                  <c:v> زنان و زایمان </c:v>
                </c:pt>
                <c:pt idx="2">
                  <c:v> داخلی </c:v>
                </c:pt>
                <c:pt idx="3">
                  <c:v> اورژانس بستری </c:v>
                </c:pt>
                <c:pt idx="4">
                  <c:v> جراحی </c:v>
                </c:pt>
                <c:pt idx="5">
                  <c:v> تالاسمی </c:v>
                </c:pt>
                <c:pt idx="6">
                  <c:v> اطفال </c:v>
                </c:pt>
                <c:pt idx="7">
                  <c:v> زایشگاه </c:v>
                </c:pt>
                <c:pt idx="8">
                  <c:v> ccu </c:v>
                </c:pt>
                <c:pt idx="9">
                  <c:v> دیالیز </c:v>
                </c:pt>
                <c:pt idx="10">
                  <c:v> کرونا </c:v>
                </c:pt>
              </c:strCache>
            </c:strRef>
          </c:cat>
          <c:val>
            <c:numRef>
              <c:f>بدهکاران!$C$3:$C$13</c:f>
              <c:numCache>
                <c:formatCode>_ * #,##0_-_ر_ي_ا_ل_ ;_ * #,##0\-_ر_ي_ا_ل_ ;_ * "-"_-_ر_ي_ا_ل_ ;_ @_ </c:formatCode>
                <c:ptCount val="11"/>
                <c:pt idx="0">
                  <c:v>106318245</c:v>
                </c:pt>
                <c:pt idx="1">
                  <c:v>93732917</c:v>
                </c:pt>
                <c:pt idx="2">
                  <c:v>182564550</c:v>
                </c:pt>
                <c:pt idx="3">
                  <c:v>264391640</c:v>
                </c:pt>
                <c:pt idx="4">
                  <c:v>40620306</c:v>
                </c:pt>
                <c:pt idx="5">
                  <c:v>145235700</c:v>
                </c:pt>
                <c:pt idx="6">
                  <c:v>39628650</c:v>
                </c:pt>
                <c:pt idx="7">
                  <c:v>264391640</c:v>
                </c:pt>
                <c:pt idx="8">
                  <c:v>0</c:v>
                </c:pt>
                <c:pt idx="9">
                  <c:v>18598314</c:v>
                </c:pt>
                <c:pt idx="10">
                  <c:v>138258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99C5-4C9D-93C9-801A92F3F9B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1766731648"/>
        <c:axId val="1766727168"/>
        <c:axId val="0"/>
      </c:bar3DChart>
      <c:catAx>
        <c:axId val="176673164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766727168"/>
        <c:crosses val="autoZero"/>
        <c:auto val="1"/>
        <c:lblAlgn val="ctr"/>
        <c:lblOffset val="100"/>
        <c:noMultiLvlLbl val="0"/>
      </c:catAx>
      <c:valAx>
        <c:axId val="1766727168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_ * #,##0_-_ر_ي_ا_ل_ ;_ * #,##0\-_ر_ي_ا_ل_ ;_ * &quot;-&quot;_-_ر_ي_ا_ل_ ;_ @_ " sourceLinked="1"/>
        <c:majorTickMark val="none"/>
        <c:minorTickMark val="none"/>
        <c:tickLblPos val="nextTo"/>
        <c:crossAx val="176673164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fa-IR"/>
              <a:t>کسورات 1401</a:t>
            </a:r>
          </a:p>
        </c:rich>
      </c:tx>
      <c:layout>
        <c:manualLayout>
          <c:xMode val="edge"/>
          <c:yMode val="edge"/>
          <c:x val="0.37770122484689411"/>
          <c:y val="3.7037037037037035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کسورات!$G$2</c:f>
              <c:strCache>
                <c:ptCount val="1"/>
                <c:pt idx="0">
                  <c:v> تامین 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  <a:sp3d/>
          </c:spPr>
          <c:invertIfNegative val="0"/>
          <c:cat>
            <c:strRef>
              <c:f>کسورات!$F$3:$F$6</c:f>
              <c:strCache>
                <c:ptCount val="4"/>
                <c:pt idx="0">
                  <c:v> فروردین </c:v>
                </c:pt>
                <c:pt idx="1">
                  <c:v> اردیبهشت </c:v>
                </c:pt>
                <c:pt idx="2">
                  <c:v> خرداد </c:v>
                </c:pt>
                <c:pt idx="3">
                  <c:v> تیر </c:v>
                </c:pt>
              </c:strCache>
            </c:strRef>
          </c:cat>
          <c:val>
            <c:numRef>
              <c:f>کسورات!$G$3:$G$6</c:f>
              <c:numCache>
                <c:formatCode>_ * #,##0_-_ر_ي_ا_ل_ ;_ * #,##0\-_ر_ي_ا_ل_ ;_ * "-"_-_ر_ي_ا_ل_ ;_ @_ </c:formatCode>
                <c:ptCount val="4"/>
                <c:pt idx="0">
                  <c:v>31642958</c:v>
                </c:pt>
                <c:pt idx="1">
                  <c:v>72789452</c:v>
                </c:pt>
                <c:pt idx="2">
                  <c:v>395116024</c:v>
                </c:pt>
                <c:pt idx="3">
                  <c:v>259164505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F94-4BBB-BF3D-97CC8E6010E0}"/>
            </c:ext>
          </c:extLst>
        </c:ser>
        <c:ser>
          <c:idx val="1"/>
          <c:order val="1"/>
          <c:tx>
            <c:strRef>
              <c:f>کسورات!$H$2</c:f>
              <c:strCache>
                <c:ptCount val="1"/>
                <c:pt idx="0">
                  <c:v> سلامت 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  <a:sp3d/>
          </c:spPr>
          <c:invertIfNegative val="0"/>
          <c:cat>
            <c:strRef>
              <c:f>کسورات!$F$3:$F$6</c:f>
              <c:strCache>
                <c:ptCount val="4"/>
                <c:pt idx="0">
                  <c:v> فروردین </c:v>
                </c:pt>
                <c:pt idx="1">
                  <c:v> اردیبهشت </c:v>
                </c:pt>
                <c:pt idx="2">
                  <c:v> خرداد </c:v>
                </c:pt>
                <c:pt idx="3">
                  <c:v> تیر </c:v>
                </c:pt>
              </c:strCache>
            </c:strRef>
          </c:cat>
          <c:val>
            <c:numRef>
              <c:f>کسورات!$H$3:$H$6</c:f>
              <c:numCache>
                <c:formatCode>_ * #,##0_-_ر_ي_ا_ل_ ;_ * #,##0\-_ر_ي_ا_ل_ ;_ * "-"_-_ر_ي_ا_ل_ ;_ @_ </c:formatCode>
                <c:ptCount val="4"/>
                <c:pt idx="0">
                  <c:v>2421782</c:v>
                </c:pt>
                <c:pt idx="1">
                  <c:v>15145394</c:v>
                </c:pt>
                <c:pt idx="2">
                  <c:v>371750140</c:v>
                </c:pt>
                <c:pt idx="3">
                  <c:v>26273469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0F94-4BBB-BF3D-97CC8E6010E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1847557344"/>
        <c:axId val="1766730144"/>
        <c:axId val="0"/>
      </c:bar3DChart>
      <c:catAx>
        <c:axId val="184755734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766730144"/>
        <c:crosses val="autoZero"/>
        <c:auto val="1"/>
        <c:lblAlgn val="ctr"/>
        <c:lblOffset val="100"/>
        <c:noMultiLvlLbl val="0"/>
      </c:catAx>
      <c:valAx>
        <c:axId val="1766730144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_ * #,##0_-_ر_ي_ا_ل_ ;_ * #,##0\-_ر_ي_ا_ل_ ;_ * &quot;-&quot;_-_ر_ي_ا_ل_ ;_ @_ " sourceLinked="1"/>
        <c:majorTickMark val="none"/>
        <c:minorTickMark val="none"/>
        <c:tickLblPos val="nextTo"/>
        <c:crossAx val="184755734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کسورات!$B$9</c:f>
              <c:strCache>
                <c:ptCount val="1"/>
                <c:pt idx="0">
                  <c:v> سال 1402 </c:v>
                </c:pt>
              </c:strCache>
            </c:strRef>
          </c:tx>
          <c:spPr>
            <a:gradFill rotWithShape="1">
              <a:gsLst>
                <a:gs pos="0">
                  <a:schemeClr val="accent2">
                    <a:satMod val="103000"/>
                    <a:lumMod val="102000"/>
                    <a:tint val="94000"/>
                  </a:schemeClr>
                </a:gs>
                <a:gs pos="50000">
                  <a:schemeClr val="accent2">
                    <a:satMod val="110000"/>
                    <a:lumMod val="100000"/>
                    <a:shade val="100000"/>
                  </a:schemeClr>
                </a:gs>
                <a:gs pos="100000">
                  <a:schemeClr val="accent2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  <a:sp3d/>
          </c:spPr>
          <c:invertIfNegative val="0"/>
          <c:cat>
            <c:strRef>
              <c:f>کسورات!$A$10:$A$13</c:f>
              <c:strCache>
                <c:ptCount val="4"/>
                <c:pt idx="0">
                  <c:v> فروردین </c:v>
                </c:pt>
                <c:pt idx="1">
                  <c:v> اردیبهشت </c:v>
                </c:pt>
                <c:pt idx="2">
                  <c:v> خرداد </c:v>
                </c:pt>
                <c:pt idx="3">
                  <c:v> تیر </c:v>
                </c:pt>
              </c:strCache>
            </c:strRef>
          </c:cat>
          <c:val>
            <c:numRef>
              <c:f>کسورات!$B$10:$B$13</c:f>
              <c:numCache>
                <c:formatCode>_ * #,##0_-_ر_ي_ا_ل_ ;_ * #,##0\-_ر_ي_ا_ل_ ;_ * "-"_-_ر_ي_ا_ل_ ;_ @_ </c:formatCode>
                <c:ptCount val="4"/>
                <c:pt idx="0">
                  <c:v>160484793</c:v>
                </c:pt>
                <c:pt idx="1">
                  <c:v>358903612</c:v>
                </c:pt>
                <c:pt idx="2">
                  <c:v>323446538</c:v>
                </c:pt>
                <c:pt idx="3">
                  <c:v>230282725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BF4-4E13-82C0-503897AFD2B0}"/>
            </c:ext>
          </c:extLst>
        </c:ser>
        <c:ser>
          <c:idx val="1"/>
          <c:order val="1"/>
          <c:tx>
            <c:strRef>
              <c:f>کسورات!$C$9</c:f>
              <c:strCache>
                <c:ptCount val="1"/>
                <c:pt idx="0">
                  <c:v> سال 1401 </c:v>
                </c:pt>
              </c:strCache>
            </c:strRef>
          </c:tx>
          <c:spPr>
            <a:gradFill rotWithShape="1">
              <a:gsLst>
                <a:gs pos="0">
                  <a:schemeClr val="accent4">
                    <a:satMod val="103000"/>
                    <a:lumMod val="102000"/>
                    <a:tint val="94000"/>
                  </a:schemeClr>
                </a:gs>
                <a:gs pos="50000">
                  <a:schemeClr val="accent4">
                    <a:satMod val="110000"/>
                    <a:lumMod val="100000"/>
                    <a:shade val="100000"/>
                  </a:schemeClr>
                </a:gs>
                <a:gs pos="100000">
                  <a:schemeClr val="accent4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  <a:sp3d/>
          </c:spPr>
          <c:invertIfNegative val="0"/>
          <c:cat>
            <c:strRef>
              <c:f>کسورات!$A$10:$A$13</c:f>
              <c:strCache>
                <c:ptCount val="4"/>
                <c:pt idx="0">
                  <c:v> فروردین </c:v>
                </c:pt>
                <c:pt idx="1">
                  <c:v> اردیبهشت </c:v>
                </c:pt>
                <c:pt idx="2">
                  <c:v> خرداد </c:v>
                </c:pt>
                <c:pt idx="3">
                  <c:v> تیر </c:v>
                </c:pt>
              </c:strCache>
            </c:strRef>
          </c:cat>
          <c:val>
            <c:numRef>
              <c:f>کسورات!$C$10:$C$13</c:f>
              <c:numCache>
                <c:formatCode>_ * #,##0_-_ر_ي_ا_ل_ ;_ * #,##0\-_ر_ي_ا_ل_ ;_ * "-"_-_ر_ي_ا_ل_ ;_ @_ </c:formatCode>
                <c:ptCount val="4"/>
                <c:pt idx="0">
                  <c:v>34064740</c:v>
                </c:pt>
                <c:pt idx="1">
                  <c:v>87934846</c:v>
                </c:pt>
                <c:pt idx="2">
                  <c:v>766866164</c:v>
                </c:pt>
                <c:pt idx="3">
                  <c:v>285437974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8BF4-4E13-82C0-503897AFD2B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1672774416"/>
        <c:axId val="1782788928"/>
        <c:axId val="0"/>
      </c:bar3DChart>
      <c:catAx>
        <c:axId val="167277441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2700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782788928"/>
        <c:crosses val="autoZero"/>
        <c:auto val="1"/>
        <c:lblAlgn val="ctr"/>
        <c:lblOffset val="100"/>
        <c:noMultiLvlLbl val="0"/>
      </c:catAx>
      <c:valAx>
        <c:axId val="1782788928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_ * #,##0_-_ر_ي_ا_ل_ ;_ * #,##0\-_ر_ي_ا_ل_ ;_ * &quot;-&quot;_-_ر_ي_ا_ل_ ;_ @_ " sourceLinked="1"/>
        <c:majorTickMark val="none"/>
        <c:minorTickMark val="none"/>
        <c:tickLblPos val="nextTo"/>
        <c:crossAx val="167277441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2">
  <a:schemeClr val="accent2"/>
  <a:schemeClr val="accent4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34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tx1"/>
    </cs:fontRef>
  </cs:dataPoint>
  <cs:dataPoint3D>
    <cs:lnRef idx="0"/>
    <cs:fillRef idx="3">
      <cs:styleClr val="auto"/>
    </cs:fillRef>
    <cs:effectRef idx="3"/>
    <cs:fontRef idx="minor">
      <a:schemeClr val="tx1"/>
    </cs:fontRef>
  </cs:dataPoint3D>
  <cs:dataPointLine>
    <cs:lnRef idx="0">
      <cs:styleClr val="auto"/>
    </cs:lnRef>
    <cs:fillRef idx="3"/>
    <cs:effectRef idx="3"/>
    <cs:fontRef idx="minor">
      <a:schemeClr val="tx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tx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600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lt1"/>
    </cs:fontRef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2" name="Google Shape;282;g25bb1ffeb9a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3" name="Google Shape;283;g25bb1ffeb9a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0" name="Google Shape;330;g54dda1946d_6_30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31" name="Google Shape;331;g54dda1946d_6_30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67381544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0" name="Google Shape;330;g54dda1946d_6_30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31" name="Google Shape;331;g54dda1946d_6_30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55480469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0" name="Google Shape;330;g54dda1946d_6_30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31" name="Google Shape;331;g54dda1946d_6_30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6873753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6" name="Google Shape;526;g54dda1946d_0_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7" name="Google Shape;527;g54dda1946d_0_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9" name="Google Shape;459;g54dda1946d_6_37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60" name="Google Shape;460;g54dda1946d_6_37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0" name="Google Shape;330;g54dda1946d_6_30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31" name="Google Shape;331;g54dda1946d_6_30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7776510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0" name="Google Shape;330;g54dda1946d_6_30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31" name="Google Shape;331;g54dda1946d_6_30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49986240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0" name="Google Shape;330;g54dda1946d_6_30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31" name="Google Shape;331;g54dda1946d_6_30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33661767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6" name="Google Shape;346;g54dda1946d_6_32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47" name="Google Shape;347;g54dda1946d_6_32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9" name="Google Shape;379;g54dda1946d_6_34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80" name="Google Shape;380;g54dda1946d_6_34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2" name="Google Shape;322;g54dda1946d_6_25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23" name="Google Shape;323;g54dda1946d_6_25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9" name="Google Shape;379;g54dda1946d_6_34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80" name="Google Shape;380;g54dda1946d_6_34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80232834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9" name="Google Shape;379;g54dda1946d_6_34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80" name="Google Shape;380;g54dda1946d_6_34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34087080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7" name="Google Shape;807;g135e18421cc_13_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08" name="Google Shape;808;g135e18421cc_13_1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0" name="Google Shape;330;g54dda1946d_6_30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31" name="Google Shape;331;g54dda1946d_6_30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99541749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0" name="Google Shape;330;g54dda1946d_6_30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31" name="Google Shape;331;g54dda1946d_6_30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53689160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0" name="Google Shape;330;g54dda1946d_6_30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31" name="Google Shape;331;g54dda1946d_6_30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62174543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0" name="Google Shape;330;g54dda1946d_6_30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31" name="Google Shape;331;g54dda1946d_6_30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91129383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0" name="Google Shape;330;g54dda1946d_6_30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31" name="Google Shape;331;g54dda1946d_6_30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39082253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0" name="Google Shape;330;g54dda1946d_6_30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31" name="Google Shape;331;g54dda1946d_6_30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13863001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0" name="Google Shape;330;g54dda1946d_6_30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31" name="Google Shape;331;g54dda1946d_6_30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43064252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2"/>
          <p:cNvSpPr txBox="1">
            <a:spLocks noGrp="1"/>
          </p:cNvSpPr>
          <p:nvPr>
            <p:ph type="ctrTitle"/>
          </p:nvPr>
        </p:nvSpPr>
        <p:spPr>
          <a:xfrm>
            <a:off x="4639550" y="539500"/>
            <a:ext cx="3621900" cy="25989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000" i="1">
                <a:latin typeface="Shabnam" panose="020B0603030804020204" pitchFamily="34" charset="-78"/>
                <a:cs typeface="Shabnam" panose="020B0603030804020204" pitchFamily="34" charset="-78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9pPr>
          </a:lstStyle>
          <a:p>
            <a:endParaRPr dirty="0"/>
          </a:p>
        </p:txBody>
      </p:sp>
      <p:sp>
        <p:nvSpPr>
          <p:cNvPr id="10" name="Google Shape;10;p2"/>
          <p:cNvSpPr txBox="1">
            <a:spLocks noGrp="1"/>
          </p:cNvSpPr>
          <p:nvPr>
            <p:ph type="subTitle" idx="1"/>
          </p:nvPr>
        </p:nvSpPr>
        <p:spPr>
          <a:xfrm>
            <a:off x="6020775" y="3894194"/>
            <a:ext cx="2240700" cy="7098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>
                <a:latin typeface="Vazir Light FD" pitchFamily="2" charset="-78"/>
                <a:ea typeface="Vazir Light FD" pitchFamily="2" charset="-78"/>
                <a:cs typeface="Vazir Light FD" pitchFamily="2" charset="-78"/>
                <a:sym typeface="Darker Grotesque Medium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>
            <a:endParaRPr dirty="0"/>
          </a:p>
        </p:txBody>
      </p:sp>
      <p:grpSp>
        <p:nvGrpSpPr>
          <p:cNvPr id="11" name="Google Shape;11;p2"/>
          <p:cNvGrpSpPr/>
          <p:nvPr/>
        </p:nvGrpSpPr>
        <p:grpSpPr>
          <a:xfrm>
            <a:off x="8526260" y="127531"/>
            <a:ext cx="1124100" cy="5728325"/>
            <a:chOff x="8526260" y="127531"/>
            <a:chExt cx="1124100" cy="5728325"/>
          </a:xfrm>
        </p:grpSpPr>
        <p:grpSp>
          <p:nvGrpSpPr>
            <p:cNvPr id="12" name="Google Shape;12;p2"/>
            <p:cNvGrpSpPr/>
            <p:nvPr/>
          </p:nvGrpSpPr>
          <p:grpSpPr>
            <a:xfrm>
              <a:off x="8526266" y="3949319"/>
              <a:ext cx="1124087" cy="1906537"/>
              <a:chOff x="-342800" y="3794754"/>
              <a:chExt cx="1562100" cy="2649440"/>
            </a:xfrm>
          </p:grpSpPr>
          <p:sp>
            <p:nvSpPr>
              <p:cNvPr id="13" name="Google Shape;13;p2"/>
              <p:cNvSpPr/>
              <p:nvPr/>
            </p:nvSpPr>
            <p:spPr>
              <a:xfrm rot="10800000" flipH="1">
                <a:off x="-342800" y="3794754"/>
                <a:ext cx="1562100" cy="1562100"/>
              </a:xfrm>
              <a:prstGeom prst="pie">
                <a:avLst>
                  <a:gd name="adj1" fmla="val 0"/>
                  <a:gd name="adj2" fmla="val 10792738"/>
                </a:avLst>
              </a:prstGeom>
              <a:solidFill>
                <a:schemeClr val="dk1"/>
              </a:solidFill>
              <a:ln>
                <a:noFill/>
              </a:ln>
              <a:effectLst>
                <a:outerShdw blurRad="285750" dist="190500" dir="7800000" algn="bl" rotWithShape="0">
                  <a:schemeClr val="dk1">
                    <a:alpha val="40000"/>
                  </a:schemeClr>
                </a:outerShdw>
              </a:effectLst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" name="Google Shape;14;p2"/>
              <p:cNvSpPr/>
              <p:nvPr/>
            </p:nvSpPr>
            <p:spPr>
              <a:xfrm rot="10800000" flipH="1">
                <a:off x="-342800" y="4882093"/>
                <a:ext cx="1562100" cy="1562100"/>
              </a:xfrm>
              <a:prstGeom prst="pie">
                <a:avLst>
                  <a:gd name="adj1" fmla="val 0"/>
                  <a:gd name="adj2" fmla="val 10792738"/>
                </a:avLst>
              </a:prstGeom>
              <a:solidFill>
                <a:schemeClr val="dk1"/>
              </a:solidFill>
              <a:ln>
                <a:noFill/>
              </a:ln>
              <a:effectLst>
                <a:outerShdw blurRad="285750" dist="190500" dir="7800000" algn="bl" rotWithShape="0">
                  <a:schemeClr val="dk1">
                    <a:alpha val="40000"/>
                  </a:schemeClr>
                </a:outerShdw>
              </a:effectLst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5" name="Google Shape;15;p2"/>
            <p:cNvSpPr/>
            <p:nvPr/>
          </p:nvSpPr>
          <p:spPr>
            <a:xfrm rot="10800000" flipH="1">
              <a:off x="8526260" y="127531"/>
              <a:ext cx="1124100" cy="1124100"/>
            </a:xfrm>
            <a:prstGeom prst="pie">
              <a:avLst>
                <a:gd name="adj1" fmla="val 0"/>
                <a:gd name="adj2" fmla="val 10792738"/>
              </a:avLst>
            </a:prstGeom>
            <a:solidFill>
              <a:schemeClr val="dk1"/>
            </a:solidFill>
            <a:ln>
              <a:noFill/>
            </a:ln>
            <a:effectLst>
              <a:outerShdw blurRad="285750" dist="190500" dir="7800000" algn="bl" rotWithShape="0">
                <a:schemeClr val="dk1">
                  <a:alpha val="4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6" name="Google Shape;16;p2"/>
          <p:cNvSpPr/>
          <p:nvPr/>
        </p:nvSpPr>
        <p:spPr>
          <a:xfrm>
            <a:off x="3464613" y="4421000"/>
            <a:ext cx="366000" cy="366000"/>
          </a:xfrm>
          <a:prstGeom prst="ellipse">
            <a:avLst/>
          </a:prstGeom>
          <a:solidFill>
            <a:schemeClr val="dk1"/>
          </a:solidFill>
          <a:ln>
            <a:noFill/>
          </a:ln>
          <a:effectLst>
            <a:outerShdw blurRad="285750" dist="190500" dir="7800000" algn="bl" rotWithShape="0">
              <a:schemeClr val="dk1">
                <a:alpha val="40000"/>
              </a:scheme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" name="Google Shape;17;p2"/>
          <p:cNvSpPr>
            <a:spLocks noGrp="1"/>
          </p:cNvSpPr>
          <p:nvPr>
            <p:ph type="pic" idx="2"/>
          </p:nvPr>
        </p:nvSpPr>
        <p:spPr>
          <a:xfrm>
            <a:off x="1174250" y="539500"/>
            <a:ext cx="3804300" cy="3907500"/>
          </a:xfrm>
          <a:prstGeom prst="ellipse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">
  <p:cSld name="CUSTOM_9">
    <p:spTree>
      <p:nvGrpSpPr>
        <p:cNvPr id="1" name="Shape 2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8" name="Google Shape;268;p32"/>
          <p:cNvSpPr/>
          <p:nvPr/>
        </p:nvSpPr>
        <p:spPr>
          <a:xfrm rot="5400000">
            <a:off x="8617325" y="39275"/>
            <a:ext cx="1077900" cy="1077900"/>
          </a:xfrm>
          <a:prstGeom prst="pie">
            <a:avLst>
              <a:gd name="adj1" fmla="val 0"/>
              <a:gd name="adj2" fmla="val 10792738"/>
            </a:avLst>
          </a:prstGeom>
          <a:solidFill>
            <a:schemeClr val="dk1"/>
          </a:solidFill>
          <a:ln>
            <a:noFill/>
          </a:ln>
          <a:effectLst>
            <a:outerShdw blurRad="285750" dist="190500" dir="7800000" algn="bl" rotWithShape="0">
              <a:schemeClr val="dk1">
                <a:alpha val="70000"/>
              </a:scheme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9" name="Google Shape;269;p32"/>
          <p:cNvSpPr/>
          <p:nvPr/>
        </p:nvSpPr>
        <p:spPr>
          <a:xfrm flipH="1">
            <a:off x="-1830975" y="92125"/>
            <a:ext cx="3060300" cy="173700"/>
          </a:xfrm>
          <a:prstGeom prst="rect">
            <a:avLst/>
          </a:prstGeom>
          <a:solidFill>
            <a:schemeClr val="dk1"/>
          </a:solidFill>
          <a:ln>
            <a:noFill/>
          </a:ln>
          <a:effectLst>
            <a:outerShdw blurRad="285750" dist="190500" dir="7800000" algn="bl" rotWithShape="0">
              <a:schemeClr val="dk1">
                <a:alpha val="70000"/>
              </a:scheme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1">
  <p:cSld name="CUSTOM_9_1">
    <p:spTree>
      <p:nvGrpSpPr>
        <p:cNvPr id="1" name="Shape 2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1" name="Google Shape;271;p33"/>
          <p:cNvGrpSpPr/>
          <p:nvPr/>
        </p:nvGrpSpPr>
        <p:grpSpPr>
          <a:xfrm>
            <a:off x="253513" y="112150"/>
            <a:ext cx="978275" cy="1148700"/>
            <a:chOff x="8094475" y="3731450"/>
            <a:chExt cx="978275" cy="1148700"/>
          </a:xfrm>
        </p:grpSpPr>
        <p:sp>
          <p:nvSpPr>
            <p:cNvPr id="272" name="Google Shape;272;p33"/>
            <p:cNvSpPr/>
            <p:nvPr/>
          </p:nvSpPr>
          <p:spPr>
            <a:xfrm>
              <a:off x="8484750" y="3731450"/>
              <a:ext cx="588000" cy="5880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  <a:effectLst>
              <a:outerShdw blurRad="285750" dist="190500" dir="7800000" algn="bl" rotWithShape="0">
                <a:schemeClr val="dk1">
                  <a:alpha val="4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3" name="Google Shape;273;p33"/>
            <p:cNvSpPr/>
            <p:nvPr/>
          </p:nvSpPr>
          <p:spPr>
            <a:xfrm>
              <a:off x="8094475" y="4514150"/>
              <a:ext cx="366000" cy="3660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  <a:effectLst>
              <a:outerShdw blurRad="285750" dist="190500" dir="7800000" algn="bl" rotWithShape="0">
                <a:schemeClr val="dk1">
                  <a:alpha val="4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74" name="Google Shape;274;p33"/>
          <p:cNvSpPr/>
          <p:nvPr/>
        </p:nvSpPr>
        <p:spPr>
          <a:xfrm rot="5400000">
            <a:off x="7326000" y="608850"/>
            <a:ext cx="3060300" cy="173700"/>
          </a:xfrm>
          <a:prstGeom prst="rect">
            <a:avLst/>
          </a:prstGeom>
          <a:solidFill>
            <a:schemeClr val="dk1"/>
          </a:solidFill>
          <a:ln>
            <a:noFill/>
          </a:ln>
          <a:effectLst>
            <a:outerShdw blurRad="285750" dist="190500" dir="7800000" algn="bl" rotWithShape="0">
              <a:schemeClr val="dk1">
                <a:alpha val="70000"/>
              </a:scheme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oogle Shape;19;p3"/>
          <p:cNvSpPr txBox="1">
            <a:spLocks noGrp="1"/>
          </p:cNvSpPr>
          <p:nvPr>
            <p:ph type="title"/>
          </p:nvPr>
        </p:nvSpPr>
        <p:spPr>
          <a:xfrm>
            <a:off x="713225" y="2395350"/>
            <a:ext cx="3957900" cy="1759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600"/>
              <a:buNone/>
              <a:defRPr sz="5000" i="1">
                <a:latin typeface="Shabnam" panose="020B0603030804020204" pitchFamily="34" charset="-78"/>
                <a:cs typeface="Shabnam" panose="020B0603030804020204" pitchFamily="34" charset="-78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 dirty="0"/>
          </a:p>
        </p:txBody>
      </p:sp>
      <p:sp>
        <p:nvSpPr>
          <p:cNvPr id="20" name="Google Shape;20;p3"/>
          <p:cNvSpPr txBox="1">
            <a:spLocks noGrp="1"/>
          </p:cNvSpPr>
          <p:nvPr>
            <p:ph type="title" idx="2" hasCustomPrompt="1"/>
          </p:nvPr>
        </p:nvSpPr>
        <p:spPr>
          <a:xfrm>
            <a:off x="983475" y="1031725"/>
            <a:ext cx="2027100" cy="471600"/>
          </a:xfrm>
          <a:prstGeom prst="rect">
            <a:avLst/>
          </a:prstGeom>
          <a:solidFill>
            <a:schemeClr val="dk1"/>
          </a:solidFill>
          <a:effectLst>
            <a:outerShdw blurRad="285750" dist="190500" dir="7800000" algn="bl" rotWithShape="0">
              <a:schemeClr val="dk1">
                <a:alpha val="70000"/>
              </a:scheme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000"/>
              <a:buFont typeface="Parisienne"/>
              <a:buNone/>
              <a:defRPr i="1">
                <a:solidFill>
                  <a:schemeClr val="lt1"/>
                </a:solidFill>
                <a:latin typeface="Shabnam" panose="020B0603030804020204" pitchFamily="34" charset="-78"/>
                <a:ea typeface="Shabnam" panose="020B0603030804020204" pitchFamily="34" charset="-78"/>
                <a:cs typeface="Shabnam" panose="020B0603030804020204" pitchFamily="34" charset="-78"/>
                <a:sym typeface="Parisienne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000"/>
              <a:buFont typeface="Parisienne"/>
              <a:buNone/>
              <a:defRPr sz="5000">
                <a:solidFill>
                  <a:schemeClr val="lt1"/>
                </a:solidFill>
                <a:latin typeface="Parisienne"/>
                <a:ea typeface="Parisienne"/>
                <a:cs typeface="Parisienne"/>
                <a:sym typeface="Parisienne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000"/>
              <a:buFont typeface="Parisienne"/>
              <a:buNone/>
              <a:defRPr sz="5000">
                <a:solidFill>
                  <a:schemeClr val="lt1"/>
                </a:solidFill>
                <a:latin typeface="Parisienne"/>
                <a:ea typeface="Parisienne"/>
                <a:cs typeface="Parisienne"/>
                <a:sym typeface="Parisienne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000"/>
              <a:buFont typeface="Parisienne"/>
              <a:buNone/>
              <a:defRPr sz="5000">
                <a:solidFill>
                  <a:schemeClr val="lt1"/>
                </a:solidFill>
                <a:latin typeface="Parisienne"/>
                <a:ea typeface="Parisienne"/>
                <a:cs typeface="Parisienne"/>
                <a:sym typeface="Parisienne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000"/>
              <a:buFont typeface="Parisienne"/>
              <a:buNone/>
              <a:defRPr sz="5000">
                <a:solidFill>
                  <a:schemeClr val="lt1"/>
                </a:solidFill>
                <a:latin typeface="Parisienne"/>
                <a:ea typeface="Parisienne"/>
                <a:cs typeface="Parisienne"/>
                <a:sym typeface="Parisienne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000"/>
              <a:buFont typeface="Parisienne"/>
              <a:buNone/>
              <a:defRPr sz="5000">
                <a:solidFill>
                  <a:schemeClr val="lt1"/>
                </a:solidFill>
                <a:latin typeface="Parisienne"/>
                <a:ea typeface="Parisienne"/>
                <a:cs typeface="Parisienne"/>
                <a:sym typeface="Parisienne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000"/>
              <a:buFont typeface="Parisienne"/>
              <a:buNone/>
              <a:defRPr sz="5000">
                <a:solidFill>
                  <a:schemeClr val="lt1"/>
                </a:solidFill>
                <a:latin typeface="Parisienne"/>
                <a:ea typeface="Parisienne"/>
                <a:cs typeface="Parisienne"/>
                <a:sym typeface="Parisienne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000"/>
              <a:buFont typeface="Parisienne"/>
              <a:buNone/>
              <a:defRPr sz="5000">
                <a:solidFill>
                  <a:schemeClr val="lt1"/>
                </a:solidFill>
                <a:latin typeface="Parisienne"/>
                <a:ea typeface="Parisienne"/>
                <a:cs typeface="Parisienne"/>
                <a:sym typeface="Parisienne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000"/>
              <a:buFont typeface="Parisienne"/>
              <a:buNone/>
              <a:defRPr sz="5000">
                <a:solidFill>
                  <a:schemeClr val="lt1"/>
                </a:solidFill>
                <a:latin typeface="Parisienne"/>
                <a:ea typeface="Parisienne"/>
                <a:cs typeface="Parisienne"/>
                <a:sym typeface="Parisienne"/>
              </a:defRPr>
            </a:lvl9pPr>
          </a:lstStyle>
          <a:p>
            <a:r>
              <a:rPr dirty="0"/>
              <a:t>xx%</a:t>
            </a:r>
          </a:p>
        </p:txBody>
      </p:sp>
      <p:sp>
        <p:nvSpPr>
          <p:cNvPr id="21" name="Google Shape;21;p3"/>
          <p:cNvSpPr txBox="1">
            <a:spLocks noGrp="1"/>
          </p:cNvSpPr>
          <p:nvPr>
            <p:ph type="subTitle" idx="1"/>
          </p:nvPr>
        </p:nvSpPr>
        <p:spPr>
          <a:xfrm>
            <a:off x="713225" y="4155150"/>
            <a:ext cx="3957900" cy="4194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>
                <a:latin typeface="Vazir Light FD" pitchFamily="2" charset="-78"/>
                <a:cs typeface="Vazir Light FD" pitchFamily="2" charset="-78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grpSp>
        <p:nvGrpSpPr>
          <p:cNvPr id="22" name="Google Shape;22;p3"/>
          <p:cNvGrpSpPr/>
          <p:nvPr/>
        </p:nvGrpSpPr>
        <p:grpSpPr>
          <a:xfrm>
            <a:off x="253513" y="112150"/>
            <a:ext cx="978275" cy="1148700"/>
            <a:chOff x="8094475" y="3731450"/>
            <a:chExt cx="978275" cy="1148700"/>
          </a:xfrm>
        </p:grpSpPr>
        <p:sp>
          <p:nvSpPr>
            <p:cNvPr id="23" name="Google Shape;23;p3"/>
            <p:cNvSpPr/>
            <p:nvPr/>
          </p:nvSpPr>
          <p:spPr>
            <a:xfrm>
              <a:off x="8484750" y="3731450"/>
              <a:ext cx="588000" cy="5880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  <a:effectLst>
              <a:outerShdw blurRad="285750" dist="190500" dir="7800000" algn="bl" rotWithShape="0">
                <a:schemeClr val="dk1">
                  <a:alpha val="4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" name="Google Shape;24;p3"/>
            <p:cNvSpPr/>
            <p:nvPr/>
          </p:nvSpPr>
          <p:spPr>
            <a:xfrm>
              <a:off x="8094475" y="4514150"/>
              <a:ext cx="366000" cy="3660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  <a:effectLst>
              <a:outerShdw blurRad="285750" dist="190500" dir="7800000" algn="bl" rotWithShape="0">
                <a:schemeClr val="dk1">
                  <a:alpha val="4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5" name="Google Shape;25;p3"/>
          <p:cNvSpPr>
            <a:spLocks noGrp="1"/>
          </p:cNvSpPr>
          <p:nvPr>
            <p:ph type="pic" idx="3"/>
          </p:nvPr>
        </p:nvSpPr>
        <p:spPr>
          <a:xfrm>
            <a:off x="5921494" y="539500"/>
            <a:ext cx="2509200" cy="3708300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7"/>
          <p:cNvSpPr txBox="1">
            <a:spLocks noGrp="1"/>
          </p:cNvSpPr>
          <p:nvPr>
            <p:ph type="title"/>
          </p:nvPr>
        </p:nvSpPr>
        <p:spPr>
          <a:xfrm>
            <a:off x="4135975" y="1037588"/>
            <a:ext cx="4294800" cy="1036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i="1">
                <a:latin typeface="Shabnam" panose="020B0603030804020204" pitchFamily="34" charset="-78"/>
                <a:cs typeface="Shabnam" panose="020B0603030804020204" pitchFamily="34" charset="-78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 dirty="0"/>
          </a:p>
        </p:txBody>
      </p:sp>
      <p:sp>
        <p:nvSpPr>
          <p:cNvPr id="46" name="Google Shape;46;p7"/>
          <p:cNvSpPr txBox="1">
            <a:spLocks noGrp="1"/>
          </p:cNvSpPr>
          <p:nvPr>
            <p:ph type="subTitle" idx="1"/>
          </p:nvPr>
        </p:nvSpPr>
        <p:spPr>
          <a:xfrm>
            <a:off x="4135975" y="2134511"/>
            <a:ext cx="4294800" cy="1971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Nunito Light"/>
              <a:buChar char="■"/>
              <a:defRPr>
                <a:latin typeface="Vazir Light FD" pitchFamily="2" charset="-78"/>
                <a:cs typeface="Vazir Light FD" pitchFamily="2" charset="-78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76A28"/>
              </a:buClr>
              <a:buSzPts val="1600"/>
              <a:buFont typeface="Nunito Light"/>
              <a:buChar char="○"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76A28"/>
              </a:buClr>
              <a:buSzPts val="1500"/>
              <a:buFont typeface="Nunito Light"/>
              <a:buChar char="■"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76A28"/>
              </a:buClr>
              <a:buSzPts val="1500"/>
              <a:buFont typeface="Nunito Light"/>
              <a:buChar char="●"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76A28"/>
              </a:buClr>
              <a:buSzPts val="1400"/>
              <a:buFont typeface="Nunito Light"/>
              <a:buChar char="○"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1400"/>
              <a:buFont typeface="Nunito Light"/>
              <a:buChar char="■"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1300"/>
              <a:buFont typeface="Nunito Light"/>
              <a:buChar char="●"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1300"/>
              <a:buFont typeface="Nunito Light"/>
              <a:buChar char="○"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1400"/>
              <a:buFont typeface="Nunito Light"/>
              <a:buChar char="■"/>
              <a:defRPr/>
            </a:lvl9pPr>
          </a:lstStyle>
          <a:p>
            <a:endParaRPr dirty="0"/>
          </a:p>
        </p:txBody>
      </p:sp>
      <p:sp>
        <p:nvSpPr>
          <p:cNvPr id="47" name="Google Shape;47;p7"/>
          <p:cNvSpPr/>
          <p:nvPr/>
        </p:nvSpPr>
        <p:spPr>
          <a:xfrm>
            <a:off x="9023775" y="361750"/>
            <a:ext cx="173700" cy="1864200"/>
          </a:xfrm>
          <a:prstGeom prst="rect">
            <a:avLst/>
          </a:prstGeom>
          <a:solidFill>
            <a:schemeClr val="dk1"/>
          </a:solidFill>
          <a:ln>
            <a:noFill/>
          </a:ln>
          <a:effectLst>
            <a:outerShdw blurRad="285750" dist="190500" dir="7800000" algn="bl" rotWithShape="0">
              <a:schemeClr val="dk1">
                <a:alpha val="40000"/>
              </a:scheme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8" name="Google Shape;48;p7"/>
          <p:cNvSpPr/>
          <p:nvPr/>
        </p:nvSpPr>
        <p:spPr>
          <a:xfrm>
            <a:off x="151563" y="93325"/>
            <a:ext cx="366000" cy="366000"/>
          </a:xfrm>
          <a:prstGeom prst="ellipse">
            <a:avLst/>
          </a:prstGeom>
          <a:solidFill>
            <a:schemeClr val="dk1"/>
          </a:solidFill>
          <a:ln>
            <a:noFill/>
          </a:ln>
          <a:effectLst>
            <a:outerShdw blurRad="285750" dist="190500" dir="7800000" algn="bl" rotWithShape="0">
              <a:schemeClr val="dk1">
                <a:alpha val="40000"/>
              </a:scheme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9" name="Google Shape;49;p7"/>
          <p:cNvSpPr>
            <a:spLocks noGrp="1"/>
          </p:cNvSpPr>
          <p:nvPr>
            <p:ph type="pic" idx="2"/>
          </p:nvPr>
        </p:nvSpPr>
        <p:spPr>
          <a:xfrm>
            <a:off x="972050" y="539500"/>
            <a:ext cx="2709000" cy="4064400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8"/>
          <p:cNvSpPr txBox="1">
            <a:spLocks noGrp="1"/>
          </p:cNvSpPr>
          <p:nvPr>
            <p:ph type="title"/>
          </p:nvPr>
        </p:nvSpPr>
        <p:spPr>
          <a:xfrm>
            <a:off x="713225" y="3605900"/>
            <a:ext cx="7742700" cy="998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6000" i="1">
                <a:latin typeface="Shabnam" panose="020B0603030804020204" pitchFamily="34" charset="-78"/>
                <a:cs typeface="Shabnam" panose="020B0603030804020204" pitchFamily="34" charset="-78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 dirty="0"/>
          </a:p>
        </p:txBody>
      </p:sp>
      <p:sp>
        <p:nvSpPr>
          <p:cNvPr id="52" name="Google Shape;52;p8"/>
          <p:cNvSpPr>
            <a:spLocks noGrp="1"/>
          </p:cNvSpPr>
          <p:nvPr>
            <p:ph type="pic" idx="2"/>
          </p:nvPr>
        </p:nvSpPr>
        <p:spPr>
          <a:xfrm>
            <a:off x="3574641" y="539500"/>
            <a:ext cx="4856100" cy="2369100"/>
          </a:xfrm>
          <a:prstGeom prst="rect">
            <a:avLst/>
          </a:prstGeom>
          <a:noFill/>
          <a:ln>
            <a:noFill/>
          </a:ln>
        </p:spPr>
      </p:sp>
      <p:sp>
        <p:nvSpPr>
          <p:cNvPr id="53" name="Google Shape;53;p8"/>
          <p:cNvSpPr/>
          <p:nvPr/>
        </p:nvSpPr>
        <p:spPr>
          <a:xfrm rot="-5400000">
            <a:off x="1909925" y="-690875"/>
            <a:ext cx="173700" cy="1864200"/>
          </a:xfrm>
          <a:prstGeom prst="rect">
            <a:avLst/>
          </a:prstGeom>
          <a:solidFill>
            <a:schemeClr val="dk1"/>
          </a:solidFill>
          <a:ln>
            <a:noFill/>
          </a:ln>
          <a:effectLst>
            <a:outerShdw blurRad="285750" dist="190500" dir="7800000" algn="bl" rotWithShape="0">
              <a:schemeClr val="dk1">
                <a:alpha val="40000"/>
              </a:scheme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54" name="Google Shape;54;p8"/>
          <p:cNvGrpSpPr/>
          <p:nvPr/>
        </p:nvGrpSpPr>
        <p:grpSpPr>
          <a:xfrm>
            <a:off x="117288" y="3956950"/>
            <a:ext cx="366000" cy="1027225"/>
            <a:chOff x="117288" y="3956950"/>
            <a:chExt cx="366000" cy="1027225"/>
          </a:xfrm>
        </p:grpSpPr>
        <p:sp>
          <p:nvSpPr>
            <p:cNvPr id="55" name="Google Shape;55;p8"/>
            <p:cNvSpPr/>
            <p:nvPr/>
          </p:nvSpPr>
          <p:spPr>
            <a:xfrm>
              <a:off x="117288" y="3956950"/>
              <a:ext cx="366000" cy="3660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  <a:effectLst>
              <a:outerShdw blurRad="285750" dist="190500" dir="7800000" algn="bl" rotWithShape="0">
                <a:schemeClr val="dk1">
                  <a:alpha val="4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" name="Google Shape;56;p8"/>
            <p:cNvSpPr/>
            <p:nvPr/>
          </p:nvSpPr>
          <p:spPr>
            <a:xfrm>
              <a:off x="117288" y="4618175"/>
              <a:ext cx="366000" cy="3660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  <a:effectLst>
              <a:outerShdw blurRad="285750" dist="190500" dir="7800000" algn="bl" rotWithShape="0">
                <a:schemeClr val="dk1">
                  <a:alpha val="4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p9"/>
          <p:cNvSpPr txBox="1">
            <a:spLocks noGrp="1"/>
          </p:cNvSpPr>
          <p:nvPr>
            <p:ph type="title"/>
          </p:nvPr>
        </p:nvSpPr>
        <p:spPr>
          <a:xfrm>
            <a:off x="4660550" y="748500"/>
            <a:ext cx="3656100" cy="9591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6000" i="1">
                <a:latin typeface="Shabnam" panose="020B0603030804020204" pitchFamily="34" charset="-78"/>
                <a:cs typeface="Shabnam" panose="020B0603030804020204" pitchFamily="34" charset="-78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 dirty="0"/>
          </a:p>
        </p:txBody>
      </p:sp>
      <p:sp>
        <p:nvSpPr>
          <p:cNvPr id="59" name="Google Shape;59;p9"/>
          <p:cNvSpPr txBox="1">
            <a:spLocks noGrp="1"/>
          </p:cNvSpPr>
          <p:nvPr>
            <p:ph type="subTitle" idx="1"/>
          </p:nvPr>
        </p:nvSpPr>
        <p:spPr>
          <a:xfrm>
            <a:off x="4660550" y="1631250"/>
            <a:ext cx="3656100" cy="671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>
                <a:latin typeface="Vazir Light FD" pitchFamily="2" charset="-78"/>
                <a:cs typeface="Vazir Light FD" pitchFamily="2" charset="-78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grpSp>
        <p:nvGrpSpPr>
          <p:cNvPr id="60" name="Google Shape;60;p9"/>
          <p:cNvGrpSpPr/>
          <p:nvPr/>
        </p:nvGrpSpPr>
        <p:grpSpPr>
          <a:xfrm>
            <a:off x="-463784" y="3949319"/>
            <a:ext cx="1124087" cy="1906537"/>
            <a:chOff x="-342800" y="3794754"/>
            <a:chExt cx="1562100" cy="2649440"/>
          </a:xfrm>
        </p:grpSpPr>
        <p:sp>
          <p:nvSpPr>
            <p:cNvPr id="61" name="Google Shape;61;p9"/>
            <p:cNvSpPr/>
            <p:nvPr/>
          </p:nvSpPr>
          <p:spPr>
            <a:xfrm rot="10800000" flipH="1">
              <a:off x="-342800" y="3794754"/>
              <a:ext cx="1562100" cy="1562100"/>
            </a:xfrm>
            <a:prstGeom prst="pie">
              <a:avLst>
                <a:gd name="adj1" fmla="val 0"/>
                <a:gd name="adj2" fmla="val 10792738"/>
              </a:avLst>
            </a:prstGeom>
            <a:solidFill>
              <a:schemeClr val="dk1"/>
            </a:solidFill>
            <a:ln>
              <a:noFill/>
            </a:ln>
            <a:effectLst>
              <a:outerShdw blurRad="285750" dist="190500" dir="7800000" algn="bl" rotWithShape="0">
                <a:schemeClr val="dk1">
                  <a:alpha val="4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" name="Google Shape;62;p9"/>
            <p:cNvSpPr/>
            <p:nvPr/>
          </p:nvSpPr>
          <p:spPr>
            <a:xfrm rot="10800000" flipH="1">
              <a:off x="-342800" y="4882093"/>
              <a:ext cx="1562100" cy="1562100"/>
            </a:xfrm>
            <a:prstGeom prst="pie">
              <a:avLst>
                <a:gd name="adj1" fmla="val 0"/>
                <a:gd name="adj2" fmla="val 10792738"/>
              </a:avLst>
            </a:prstGeom>
            <a:solidFill>
              <a:schemeClr val="dk1"/>
            </a:solidFill>
            <a:ln>
              <a:noFill/>
            </a:ln>
            <a:effectLst>
              <a:outerShdw blurRad="285750" dist="190500" dir="7800000" algn="bl" rotWithShape="0">
                <a:schemeClr val="dk1">
                  <a:alpha val="4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63" name="Google Shape;63;p9"/>
          <p:cNvSpPr>
            <a:spLocks noGrp="1"/>
          </p:cNvSpPr>
          <p:nvPr>
            <p:ph type="pic" idx="2"/>
          </p:nvPr>
        </p:nvSpPr>
        <p:spPr>
          <a:xfrm>
            <a:off x="815880" y="817200"/>
            <a:ext cx="3840600" cy="3858900"/>
          </a:xfrm>
          <a:prstGeom prst="ellipse">
            <a:avLst/>
          </a:prstGeom>
          <a:noFill/>
          <a:ln>
            <a:noFill/>
          </a:ln>
        </p:spPr>
      </p:sp>
      <p:sp>
        <p:nvSpPr>
          <p:cNvPr id="64" name="Google Shape;64;p9"/>
          <p:cNvSpPr/>
          <p:nvPr/>
        </p:nvSpPr>
        <p:spPr>
          <a:xfrm>
            <a:off x="8598588" y="207700"/>
            <a:ext cx="366000" cy="366000"/>
          </a:xfrm>
          <a:prstGeom prst="ellipse">
            <a:avLst/>
          </a:prstGeom>
          <a:solidFill>
            <a:schemeClr val="dk1"/>
          </a:solidFill>
          <a:ln>
            <a:noFill/>
          </a:ln>
          <a:effectLst>
            <a:outerShdw blurRad="285750" dist="190500" dir="7800000" algn="bl" rotWithShape="0">
              <a:schemeClr val="dk1">
                <a:alpha val="40000"/>
              </a:scheme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bg>
      <p:bgPr>
        <a:solidFill>
          <a:srgbClr val="FFFFFF"/>
        </a:solidFill>
        <a:effectLst/>
      </p:bgPr>
    </p:bg>
    <p:spTree>
      <p:nvGrpSpPr>
        <p:cNvPr id="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1">
  <p:cSld name="CUSTOM_4">
    <p:spTree>
      <p:nvGrpSpPr>
        <p:cNvPr id="1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123;p16"/>
          <p:cNvSpPr txBox="1">
            <a:spLocks noGrp="1"/>
          </p:cNvSpPr>
          <p:nvPr>
            <p:ph type="title"/>
          </p:nvPr>
        </p:nvSpPr>
        <p:spPr>
          <a:xfrm>
            <a:off x="882050" y="1468288"/>
            <a:ext cx="2430600" cy="1138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i="1">
                <a:latin typeface="Shabnam" panose="020B0603030804020204" pitchFamily="34" charset="-78"/>
                <a:cs typeface="Shabnam" panose="020B0603030804020204" pitchFamily="34" charset="-78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 dirty="0"/>
          </a:p>
        </p:txBody>
      </p:sp>
      <p:sp>
        <p:nvSpPr>
          <p:cNvPr id="124" name="Google Shape;124;p16"/>
          <p:cNvSpPr txBox="1">
            <a:spLocks noGrp="1"/>
          </p:cNvSpPr>
          <p:nvPr>
            <p:ph type="subTitle" idx="1"/>
          </p:nvPr>
        </p:nvSpPr>
        <p:spPr>
          <a:xfrm>
            <a:off x="882050" y="2607500"/>
            <a:ext cx="2430600" cy="1067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latin typeface="Vazir Light FD" pitchFamily="2" charset="-78"/>
                <a:cs typeface="Vazir Light FD" pitchFamily="2" charset="-78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125" name="Google Shape;125;p16"/>
          <p:cNvSpPr/>
          <p:nvPr/>
        </p:nvSpPr>
        <p:spPr>
          <a:xfrm rot="5400000">
            <a:off x="8746075" y="3854300"/>
            <a:ext cx="1077900" cy="1077900"/>
          </a:xfrm>
          <a:prstGeom prst="pie">
            <a:avLst>
              <a:gd name="adj1" fmla="val 0"/>
              <a:gd name="adj2" fmla="val 10792738"/>
            </a:avLst>
          </a:prstGeom>
          <a:solidFill>
            <a:schemeClr val="dk1"/>
          </a:solidFill>
          <a:ln>
            <a:noFill/>
          </a:ln>
          <a:effectLst>
            <a:outerShdw blurRad="285750" dist="190500" dir="7800000" algn="bl" rotWithShape="0">
              <a:schemeClr val="dk1">
                <a:alpha val="70000"/>
              </a:scheme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hree columns">
  <p:cSld name="CUSTOM_6">
    <p:spTree>
      <p:nvGrpSpPr>
        <p:cNvPr id="1" name="Shape 1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Google Shape;170;p22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i="1">
                <a:latin typeface="Shabnam" panose="020B0603030804020204" pitchFamily="34" charset="-78"/>
                <a:cs typeface="Shabnam" panose="020B0603030804020204" pitchFamily="34" charset="-78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 dirty="0"/>
          </a:p>
        </p:txBody>
      </p:sp>
      <p:sp>
        <p:nvSpPr>
          <p:cNvPr id="171" name="Google Shape;171;p22"/>
          <p:cNvSpPr txBox="1">
            <a:spLocks noGrp="1"/>
          </p:cNvSpPr>
          <p:nvPr>
            <p:ph type="subTitle" idx="1"/>
          </p:nvPr>
        </p:nvSpPr>
        <p:spPr>
          <a:xfrm>
            <a:off x="889726" y="3229489"/>
            <a:ext cx="2052600" cy="731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>
                <a:latin typeface="Vazir Light FD" pitchFamily="2" charset="-78"/>
                <a:cs typeface="Vazir Light FD" pitchFamily="2" charset="-78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172" name="Google Shape;172;p22"/>
          <p:cNvSpPr txBox="1">
            <a:spLocks noGrp="1"/>
          </p:cNvSpPr>
          <p:nvPr>
            <p:ph type="subTitle" idx="2"/>
          </p:nvPr>
        </p:nvSpPr>
        <p:spPr>
          <a:xfrm>
            <a:off x="3633941" y="3229489"/>
            <a:ext cx="2052600" cy="731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>
                <a:latin typeface="Vazir Light FD" pitchFamily="2" charset="-78"/>
                <a:cs typeface="Vazir Light FD" pitchFamily="2" charset="-78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173" name="Google Shape;173;p22"/>
          <p:cNvSpPr txBox="1">
            <a:spLocks noGrp="1"/>
          </p:cNvSpPr>
          <p:nvPr>
            <p:ph type="subTitle" idx="3"/>
          </p:nvPr>
        </p:nvSpPr>
        <p:spPr>
          <a:xfrm>
            <a:off x="6378187" y="3229489"/>
            <a:ext cx="2052600" cy="731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>
                <a:latin typeface="Vazir Light FD" pitchFamily="2" charset="-78"/>
                <a:cs typeface="Vazir Light FD" pitchFamily="2" charset="-78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174" name="Google Shape;174;p22"/>
          <p:cNvSpPr txBox="1">
            <a:spLocks noGrp="1"/>
          </p:cNvSpPr>
          <p:nvPr>
            <p:ph type="subTitle" idx="4"/>
          </p:nvPr>
        </p:nvSpPr>
        <p:spPr>
          <a:xfrm>
            <a:off x="889725" y="2873113"/>
            <a:ext cx="2052600" cy="457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DM Serif Display"/>
              <a:buNone/>
              <a:defRPr sz="2000" i="1">
                <a:solidFill>
                  <a:schemeClr val="dk1"/>
                </a:solidFill>
                <a:latin typeface="Shabnam" panose="020B0603030804020204" pitchFamily="34" charset="-78"/>
                <a:ea typeface="Shabnam" panose="020B0603030804020204" pitchFamily="34" charset="-78"/>
                <a:cs typeface="Shabnam" panose="020B0603030804020204" pitchFamily="34" charset="-78"/>
                <a:sym typeface="DM Serif Display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DM Serif Display"/>
              <a:buNone/>
              <a:defRPr sz="2000" i="1">
                <a:latin typeface="DM Serif Display"/>
                <a:ea typeface="DM Serif Display"/>
                <a:cs typeface="DM Serif Display"/>
                <a:sym typeface="DM Serif Display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DM Serif Display"/>
              <a:buNone/>
              <a:defRPr sz="2000" i="1">
                <a:latin typeface="DM Serif Display"/>
                <a:ea typeface="DM Serif Display"/>
                <a:cs typeface="DM Serif Display"/>
                <a:sym typeface="DM Serif Display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DM Serif Display"/>
              <a:buNone/>
              <a:defRPr sz="2000" i="1">
                <a:latin typeface="DM Serif Display"/>
                <a:ea typeface="DM Serif Display"/>
                <a:cs typeface="DM Serif Display"/>
                <a:sym typeface="DM Serif Display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DM Serif Display"/>
              <a:buNone/>
              <a:defRPr sz="2000" i="1">
                <a:latin typeface="DM Serif Display"/>
                <a:ea typeface="DM Serif Display"/>
                <a:cs typeface="DM Serif Display"/>
                <a:sym typeface="DM Serif Display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DM Serif Display"/>
              <a:buNone/>
              <a:defRPr sz="2000" i="1">
                <a:latin typeface="DM Serif Display"/>
                <a:ea typeface="DM Serif Display"/>
                <a:cs typeface="DM Serif Display"/>
                <a:sym typeface="DM Serif Display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DM Serif Display"/>
              <a:buNone/>
              <a:defRPr sz="2000" i="1">
                <a:latin typeface="DM Serif Display"/>
                <a:ea typeface="DM Serif Display"/>
                <a:cs typeface="DM Serif Display"/>
                <a:sym typeface="DM Serif Display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DM Serif Display"/>
              <a:buNone/>
              <a:defRPr sz="2000" i="1">
                <a:latin typeface="DM Serif Display"/>
                <a:ea typeface="DM Serif Display"/>
                <a:cs typeface="DM Serif Display"/>
                <a:sym typeface="DM Serif Display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DM Serif Display"/>
              <a:buNone/>
              <a:defRPr sz="2000" i="1">
                <a:latin typeface="DM Serif Display"/>
                <a:ea typeface="DM Serif Display"/>
                <a:cs typeface="DM Serif Display"/>
                <a:sym typeface="DM Serif Display"/>
              </a:defRPr>
            </a:lvl9pPr>
          </a:lstStyle>
          <a:p>
            <a:endParaRPr dirty="0"/>
          </a:p>
        </p:txBody>
      </p:sp>
      <p:sp>
        <p:nvSpPr>
          <p:cNvPr id="175" name="Google Shape;175;p22"/>
          <p:cNvSpPr txBox="1">
            <a:spLocks noGrp="1"/>
          </p:cNvSpPr>
          <p:nvPr>
            <p:ph type="subTitle" idx="5"/>
          </p:nvPr>
        </p:nvSpPr>
        <p:spPr>
          <a:xfrm>
            <a:off x="3633944" y="2873113"/>
            <a:ext cx="2052600" cy="457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DM Serif Display"/>
              <a:buNone/>
              <a:defRPr sz="2000" i="1">
                <a:solidFill>
                  <a:schemeClr val="dk1"/>
                </a:solidFill>
                <a:latin typeface="Shabnam" panose="020B0603030804020204" pitchFamily="34" charset="-78"/>
                <a:ea typeface="Shabnam" panose="020B0603030804020204" pitchFamily="34" charset="-78"/>
                <a:cs typeface="Shabnam" panose="020B0603030804020204" pitchFamily="34" charset="-78"/>
                <a:sym typeface="DM Serif Display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DM Serif Display"/>
              <a:buNone/>
              <a:defRPr sz="2000" i="1">
                <a:latin typeface="DM Serif Display"/>
                <a:ea typeface="DM Serif Display"/>
                <a:cs typeface="DM Serif Display"/>
                <a:sym typeface="DM Serif Display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DM Serif Display"/>
              <a:buNone/>
              <a:defRPr sz="2000" i="1">
                <a:latin typeface="DM Serif Display"/>
                <a:ea typeface="DM Serif Display"/>
                <a:cs typeface="DM Serif Display"/>
                <a:sym typeface="DM Serif Display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DM Serif Display"/>
              <a:buNone/>
              <a:defRPr sz="2000" i="1">
                <a:latin typeface="DM Serif Display"/>
                <a:ea typeface="DM Serif Display"/>
                <a:cs typeface="DM Serif Display"/>
                <a:sym typeface="DM Serif Display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DM Serif Display"/>
              <a:buNone/>
              <a:defRPr sz="2000" i="1">
                <a:latin typeface="DM Serif Display"/>
                <a:ea typeface="DM Serif Display"/>
                <a:cs typeface="DM Serif Display"/>
                <a:sym typeface="DM Serif Display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DM Serif Display"/>
              <a:buNone/>
              <a:defRPr sz="2000" i="1">
                <a:latin typeface="DM Serif Display"/>
                <a:ea typeface="DM Serif Display"/>
                <a:cs typeface="DM Serif Display"/>
                <a:sym typeface="DM Serif Display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DM Serif Display"/>
              <a:buNone/>
              <a:defRPr sz="2000" i="1">
                <a:latin typeface="DM Serif Display"/>
                <a:ea typeface="DM Serif Display"/>
                <a:cs typeface="DM Serif Display"/>
                <a:sym typeface="DM Serif Display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DM Serif Display"/>
              <a:buNone/>
              <a:defRPr sz="2000" i="1">
                <a:latin typeface="DM Serif Display"/>
                <a:ea typeface="DM Serif Display"/>
                <a:cs typeface="DM Serif Display"/>
                <a:sym typeface="DM Serif Display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DM Serif Display"/>
              <a:buNone/>
              <a:defRPr sz="2000" i="1">
                <a:latin typeface="DM Serif Display"/>
                <a:ea typeface="DM Serif Display"/>
                <a:cs typeface="DM Serif Display"/>
                <a:sym typeface="DM Serif Display"/>
              </a:defRPr>
            </a:lvl9pPr>
          </a:lstStyle>
          <a:p>
            <a:endParaRPr dirty="0"/>
          </a:p>
        </p:txBody>
      </p:sp>
      <p:sp>
        <p:nvSpPr>
          <p:cNvPr id="176" name="Google Shape;176;p22"/>
          <p:cNvSpPr txBox="1">
            <a:spLocks noGrp="1"/>
          </p:cNvSpPr>
          <p:nvPr>
            <p:ph type="subTitle" idx="6"/>
          </p:nvPr>
        </p:nvSpPr>
        <p:spPr>
          <a:xfrm>
            <a:off x="6378187" y="2873113"/>
            <a:ext cx="2052600" cy="457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DM Serif Display"/>
              <a:buNone/>
              <a:defRPr sz="2000" i="1">
                <a:solidFill>
                  <a:schemeClr val="dk1"/>
                </a:solidFill>
                <a:latin typeface="Shabnam" panose="020B0603030804020204" pitchFamily="34" charset="-78"/>
                <a:ea typeface="Shabnam" panose="020B0603030804020204" pitchFamily="34" charset="-78"/>
                <a:cs typeface="Shabnam" panose="020B0603030804020204" pitchFamily="34" charset="-78"/>
                <a:sym typeface="DM Serif Display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DM Serif Display"/>
              <a:buNone/>
              <a:defRPr sz="2000" i="1">
                <a:latin typeface="DM Serif Display"/>
                <a:ea typeface="DM Serif Display"/>
                <a:cs typeface="DM Serif Display"/>
                <a:sym typeface="DM Serif Display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DM Serif Display"/>
              <a:buNone/>
              <a:defRPr sz="2000" i="1">
                <a:latin typeface="DM Serif Display"/>
                <a:ea typeface="DM Serif Display"/>
                <a:cs typeface="DM Serif Display"/>
                <a:sym typeface="DM Serif Display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DM Serif Display"/>
              <a:buNone/>
              <a:defRPr sz="2000" i="1">
                <a:latin typeface="DM Serif Display"/>
                <a:ea typeface="DM Serif Display"/>
                <a:cs typeface="DM Serif Display"/>
                <a:sym typeface="DM Serif Display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DM Serif Display"/>
              <a:buNone/>
              <a:defRPr sz="2000" i="1">
                <a:latin typeface="DM Serif Display"/>
                <a:ea typeface="DM Serif Display"/>
                <a:cs typeface="DM Serif Display"/>
                <a:sym typeface="DM Serif Display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DM Serif Display"/>
              <a:buNone/>
              <a:defRPr sz="2000" i="1">
                <a:latin typeface="DM Serif Display"/>
                <a:ea typeface="DM Serif Display"/>
                <a:cs typeface="DM Serif Display"/>
                <a:sym typeface="DM Serif Display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DM Serif Display"/>
              <a:buNone/>
              <a:defRPr sz="2000" i="1">
                <a:latin typeface="DM Serif Display"/>
                <a:ea typeface="DM Serif Display"/>
                <a:cs typeface="DM Serif Display"/>
                <a:sym typeface="DM Serif Display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DM Serif Display"/>
              <a:buNone/>
              <a:defRPr sz="2000" i="1">
                <a:latin typeface="DM Serif Display"/>
                <a:ea typeface="DM Serif Display"/>
                <a:cs typeface="DM Serif Display"/>
                <a:sym typeface="DM Serif Display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DM Serif Display"/>
              <a:buNone/>
              <a:defRPr sz="2000" i="1">
                <a:latin typeface="DM Serif Display"/>
                <a:ea typeface="DM Serif Display"/>
                <a:cs typeface="DM Serif Display"/>
                <a:sym typeface="DM Serif Display"/>
              </a:defRPr>
            </a:lvl9pPr>
          </a:lstStyle>
          <a:p>
            <a:endParaRPr dirty="0"/>
          </a:p>
        </p:txBody>
      </p:sp>
      <p:grpSp>
        <p:nvGrpSpPr>
          <p:cNvPr id="177" name="Google Shape;177;p22"/>
          <p:cNvGrpSpPr/>
          <p:nvPr/>
        </p:nvGrpSpPr>
        <p:grpSpPr>
          <a:xfrm>
            <a:off x="8707188" y="63663"/>
            <a:ext cx="366000" cy="1027225"/>
            <a:chOff x="8817663" y="356500"/>
            <a:chExt cx="366000" cy="1027225"/>
          </a:xfrm>
        </p:grpSpPr>
        <p:sp>
          <p:nvSpPr>
            <p:cNvPr id="178" name="Google Shape;178;p22"/>
            <p:cNvSpPr/>
            <p:nvPr/>
          </p:nvSpPr>
          <p:spPr>
            <a:xfrm>
              <a:off x="8817663" y="356500"/>
              <a:ext cx="366000" cy="3660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  <a:effectLst>
              <a:outerShdw blurRad="285750" dist="190500" dir="7800000" algn="bl" rotWithShape="0">
                <a:schemeClr val="dk1">
                  <a:alpha val="4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9" name="Google Shape;179;p22"/>
            <p:cNvSpPr/>
            <p:nvPr/>
          </p:nvSpPr>
          <p:spPr>
            <a:xfrm>
              <a:off x="8817663" y="1017725"/>
              <a:ext cx="366000" cy="3660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  <a:effectLst>
              <a:outerShdw blurRad="285750" dist="190500" dir="7800000" algn="bl" rotWithShape="0">
                <a:schemeClr val="dk1">
                  <a:alpha val="4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80" name="Google Shape;180;p22"/>
          <p:cNvSpPr/>
          <p:nvPr/>
        </p:nvSpPr>
        <p:spPr>
          <a:xfrm rot="10800000" flipH="1">
            <a:off x="-404090" y="4670956"/>
            <a:ext cx="1124100" cy="1124100"/>
          </a:xfrm>
          <a:prstGeom prst="pie">
            <a:avLst>
              <a:gd name="adj1" fmla="val 0"/>
              <a:gd name="adj2" fmla="val 10792738"/>
            </a:avLst>
          </a:prstGeom>
          <a:solidFill>
            <a:schemeClr val="dk1"/>
          </a:solidFill>
          <a:ln>
            <a:noFill/>
          </a:ln>
          <a:effectLst>
            <a:outerShdw blurRad="285750" dist="190500" dir="7800000" algn="bl" rotWithShape="0">
              <a:schemeClr val="dk1">
                <a:alpha val="40000"/>
              </a:scheme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hanks">
  <p:cSld name="CUSTOM_3_1">
    <p:spTree>
      <p:nvGrpSpPr>
        <p:cNvPr id="1" name="Shape 2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2" name="Google Shape;262;p31"/>
          <p:cNvSpPr txBox="1">
            <a:spLocks noGrp="1"/>
          </p:cNvSpPr>
          <p:nvPr>
            <p:ph type="title"/>
          </p:nvPr>
        </p:nvSpPr>
        <p:spPr>
          <a:xfrm>
            <a:off x="713225" y="539500"/>
            <a:ext cx="3505800" cy="9879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sz="6000" i="1">
                <a:latin typeface="Shabnam" panose="020B0603030804020204" pitchFamily="34" charset="-78"/>
                <a:cs typeface="Shabnam" panose="020B0603030804020204" pitchFamily="34" charset="-78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 dirty="0"/>
          </a:p>
        </p:txBody>
      </p:sp>
      <p:sp>
        <p:nvSpPr>
          <p:cNvPr id="263" name="Google Shape;263;p31"/>
          <p:cNvSpPr txBox="1">
            <a:spLocks noGrp="1"/>
          </p:cNvSpPr>
          <p:nvPr>
            <p:ph type="subTitle" idx="1"/>
          </p:nvPr>
        </p:nvSpPr>
        <p:spPr>
          <a:xfrm>
            <a:off x="713225" y="1470700"/>
            <a:ext cx="3505800" cy="1058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latin typeface="Vazir Light FD" pitchFamily="2" charset="-78"/>
                <a:cs typeface="Vazir Light FD" pitchFamily="2" charset="-78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265" name="Google Shape;265;p31"/>
          <p:cNvSpPr/>
          <p:nvPr/>
        </p:nvSpPr>
        <p:spPr>
          <a:xfrm flipH="1">
            <a:off x="8809313" y="4172500"/>
            <a:ext cx="173700" cy="1012200"/>
          </a:xfrm>
          <a:prstGeom prst="rect">
            <a:avLst/>
          </a:prstGeom>
          <a:solidFill>
            <a:schemeClr val="dk1"/>
          </a:solidFill>
          <a:ln>
            <a:noFill/>
          </a:ln>
          <a:effectLst>
            <a:outerShdw blurRad="285750" dist="190500" dir="7800000" algn="bl" rotWithShape="0">
              <a:schemeClr val="dk1">
                <a:alpha val="70000"/>
              </a:scheme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6" name="Google Shape;266;p31"/>
          <p:cNvSpPr>
            <a:spLocks noGrp="1"/>
          </p:cNvSpPr>
          <p:nvPr>
            <p:ph type="pic" idx="2"/>
          </p:nvPr>
        </p:nvSpPr>
        <p:spPr>
          <a:xfrm>
            <a:off x="4626475" y="539500"/>
            <a:ext cx="3804300" cy="3907500"/>
          </a:xfrm>
          <a:prstGeom prst="ellipse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713225" y="445025"/>
            <a:ext cx="77175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DM Serif Display"/>
              <a:buNone/>
              <a:defRPr sz="3000" i="1">
                <a:solidFill>
                  <a:schemeClr val="dk1"/>
                </a:solidFill>
                <a:latin typeface="DM Serif Display"/>
                <a:ea typeface="DM Serif Display"/>
                <a:cs typeface="DM Serif Display"/>
                <a:sym typeface="DM Serif Display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DM Serif Display"/>
              <a:buNone/>
              <a:defRPr sz="3000" i="1">
                <a:solidFill>
                  <a:schemeClr val="dk1"/>
                </a:solidFill>
                <a:latin typeface="DM Serif Display"/>
                <a:ea typeface="DM Serif Display"/>
                <a:cs typeface="DM Serif Display"/>
                <a:sym typeface="DM Serif Display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DM Serif Display"/>
              <a:buNone/>
              <a:defRPr sz="3000" i="1">
                <a:solidFill>
                  <a:schemeClr val="dk1"/>
                </a:solidFill>
                <a:latin typeface="DM Serif Display"/>
                <a:ea typeface="DM Serif Display"/>
                <a:cs typeface="DM Serif Display"/>
                <a:sym typeface="DM Serif Display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DM Serif Display"/>
              <a:buNone/>
              <a:defRPr sz="3000" i="1">
                <a:solidFill>
                  <a:schemeClr val="dk1"/>
                </a:solidFill>
                <a:latin typeface="DM Serif Display"/>
                <a:ea typeface="DM Serif Display"/>
                <a:cs typeface="DM Serif Display"/>
                <a:sym typeface="DM Serif Display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DM Serif Display"/>
              <a:buNone/>
              <a:defRPr sz="3000" i="1">
                <a:solidFill>
                  <a:schemeClr val="dk1"/>
                </a:solidFill>
                <a:latin typeface="DM Serif Display"/>
                <a:ea typeface="DM Serif Display"/>
                <a:cs typeface="DM Serif Display"/>
                <a:sym typeface="DM Serif Display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DM Serif Display"/>
              <a:buNone/>
              <a:defRPr sz="3000" i="1">
                <a:solidFill>
                  <a:schemeClr val="dk1"/>
                </a:solidFill>
                <a:latin typeface="DM Serif Display"/>
                <a:ea typeface="DM Serif Display"/>
                <a:cs typeface="DM Serif Display"/>
                <a:sym typeface="DM Serif Display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DM Serif Display"/>
              <a:buNone/>
              <a:defRPr sz="3000" i="1">
                <a:solidFill>
                  <a:schemeClr val="dk1"/>
                </a:solidFill>
                <a:latin typeface="DM Serif Display"/>
                <a:ea typeface="DM Serif Display"/>
                <a:cs typeface="DM Serif Display"/>
                <a:sym typeface="DM Serif Display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DM Serif Display"/>
              <a:buNone/>
              <a:defRPr sz="3000" i="1">
                <a:solidFill>
                  <a:schemeClr val="dk1"/>
                </a:solidFill>
                <a:latin typeface="DM Serif Display"/>
                <a:ea typeface="DM Serif Display"/>
                <a:cs typeface="DM Serif Display"/>
                <a:sym typeface="DM Serif Display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DM Serif Display"/>
              <a:buNone/>
              <a:defRPr sz="3000" i="1">
                <a:solidFill>
                  <a:schemeClr val="dk1"/>
                </a:solidFill>
                <a:latin typeface="DM Serif Display"/>
                <a:ea typeface="DM Serif Display"/>
                <a:cs typeface="DM Serif Display"/>
                <a:sym typeface="DM Serif Display"/>
              </a:defRPr>
            </a:lvl9pPr>
          </a:lstStyle>
          <a:p>
            <a:endParaRPr dirty="0"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713225" y="1152475"/>
            <a:ext cx="77175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Darker Grotesque Medium"/>
              <a:buChar char="■"/>
              <a:defRPr>
                <a:solidFill>
                  <a:schemeClr val="dk1"/>
                </a:solidFill>
                <a:latin typeface="Darker Grotesque Medium"/>
                <a:ea typeface="Darker Grotesque Medium"/>
                <a:cs typeface="Darker Grotesque Medium"/>
                <a:sym typeface="Darker Grotesque Medium"/>
              </a:defRPr>
            </a:lvl1pPr>
            <a:lvl2pPr marL="914400" lvl="1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Darker Grotesque Medium"/>
              <a:buChar char="○"/>
              <a:defRPr>
                <a:solidFill>
                  <a:schemeClr val="dk1"/>
                </a:solidFill>
                <a:latin typeface="Darker Grotesque Medium"/>
                <a:ea typeface="Darker Grotesque Medium"/>
                <a:cs typeface="Darker Grotesque Medium"/>
                <a:sym typeface="Darker Grotesque Medium"/>
              </a:defRPr>
            </a:lvl2pPr>
            <a:lvl3pPr marL="1371600" lvl="2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Darker Grotesque Medium"/>
              <a:buChar char="■"/>
              <a:defRPr>
                <a:solidFill>
                  <a:schemeClr val="dk1"/>
                </a:solidFill>
                <a:latin typeface="Darker Grotesque Medium"/>
                <a:ea typeface="Darker Grotesque Medium"/>
                <a:cs typeface="Darker Grotesque Medium"/>
                <a:sym typeface="Darker Grotesque Medium"/>
              </a:defRPr>
            </a:lvl3pPr>
            <a:lvl4pPr marL="1828800" lvl="3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Darker Grotesque Medium"/>
              <a:buChar char="●"/>
              <a:defRPr>
                <a:solidFill>
                  <a:schemeClr val="dk1"/>
                </a:solidFill>
                <a:latin typeface="Darker Grotesque Medium"/>
                <a:ea typeface="Darker Grotesque Medium"/>
                <a:cs typeface="Darker Grotesque Medium"/>
                <a:sym typeface="Darker Grotesque Medium"/>
              </a:defRPr>
            </a:lvl4pPr>
            <a:lvl5pPr marL="2286000" lvl="4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Darker Grotesque Medium"/>
              <a:buChar char="○"/>
              <a:defRPr>
                <a:solidFill>
                  <a:schemeClr val="dk1"/>
                </a:solidFill>
                <a:latin typeface="Darker Grotesque Medium"/>
                <a:ea typeface="Darker Grotesque Medium"/>
                <a:cs typeface="Darker Grotesque Medium"/>
                <a:sym typeface="Darker Grotesque Medium"/>
              </a:defRPr>
            </a:lvl5pPr>
            <a:lvl6pPr marL="2743200" lvl="5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Darker Grotesque Medium"/>
              <a:buChar char="■"/>
              <a:defRPr>
                <a:solidFill>
                  <a:schemeClr val="dk1"/>
                </a:solidFill>
                <a:latin typeface="Darker Grotesque Medium"/>
                <a:ea typeface="Darker Grotesque Medium"/>
                <a:cs typeface="Darker Grotesque Medium"/>
                <a:sym typeface="Darker Grotesque Medium"/>
              </a:defRPr>
            </a:lvl6pPr>
            <a:lvl7pPr marL="3200400" lvl="6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Darker Grotesque Medium"/>
              <a:buChar char="●"/>
              <a:defRPr>
                <a:solidFill>
                  <a:schemeClr val="dk1"/>
                </a:solidFill>
                <a:latin typeface="Darker Grotesque Medium"/>
                <a:ea typeface="Darker Grotesque Medium"/>
                <a:cs typeface="Darker Grotesque Medium"/>
                <a:sym typeface="Darker Grotesque Medium"/>
              </a:defRPr>
            </a:lvl7pPr>
            <a:lvl8pPr marL="3657600" lvl="7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Darker Grotesque Medium"/>
              <a:buChar char="○"/>
              <a:defRPr>
                <a:solidFill>
                  <a:schemeClr val="dk1"/>
                </a:solidFill>
                <a:latin typeface="Darker Grotesque Medium"/>
                <a:ea typeface="Darker Grotesque Medium"/>
                <a:cs typeface="Darker Grotesque Medium"/>
                <a:sym typeface="Darker Grotesque Medium"/>
              </a:defRPr>
            </a:lvl8pPr>
            <a:lvl9pPr marL="4114800" lvl="8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Darker Grotesque Medium"/>
              <a:buChar char="■"/>
              <a:defRPr>
                <a:solidFill>
                  <a:schemeClr val="dk1"/>
                </a:solidFill>
                <a:latin typeface="Darker Grotesque Medium"/>
                <a:ea typeface="Darker Grotesque Medium"/>
                <a:cs typeface="Darker Grotesque Medium"/>
                <a:sym typeface="Darker Grotesque Medium"/>
              </a:defRPr>
            </a:lvl9pPr>
          </a:lstStyle>
          <a:p>
            <a:endParaRPr dirty="0"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3" r:id="rId3"/>
    <p:sldLayoutId id="2147483654" r:id="rId4"/>
    <p:sldLayoutId id="2147483655" r:id="rId5"/>
    <p:sldLayoutId id="2147483658" r:id="rId6"/>
    <p:sldLayoutId id="2147483662" r:id="rId7"/>
    <p:sldLayoutId id="2147483668" r:id="rId8"/>
    <p:sldLayoutId id="2147483677" r:id="rId9"/>
    <p:sldLayoutId id="2147483678" r:id="rId10"/>
    <p:sldLayoutId id="2147483679" r:id="rId11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Shabnam" panose="020B0603030804020204" pitchFamily="34" charset="-78"/>
          <a:ea typeface="Shabnam" panose="020B0603030804020204" pitchFamily="34" charset="-78"/>
          <a:cs typeface="Shabnam" panose="020B0603030804020204" pitchFamily="34" charset="-78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Vazir Light FD" pitchFamily="2" charset="-78"/>
          <a:ea typeface="Vazir Light FD" pitchFamily="2" charset="-78"/>
          <a:cs typeface="Vazir Light FD" pitchFamily="2" charset="-78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8.xlsx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png"/><Relationship Id="rId4" Type="http://schemas.openxmlformats.org/officeDocument/2006/relationships/image" Target="../media/image14.e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emf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emf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em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3.e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emf"/><Relationship Id="rId7" Type="http://schemas.openxmlformats.org/officeDocument/2006/relationships/image" Target="../media/image27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6.png"/><Relationship Id="rId5" Type="http://schemas.openxmlformats.org/officeDocument/2006/relationships/image" Target="../media/image25.emf"/><Relationship Id="rId4" Type="http://schemas.openxmlformats.org/officeDocument/2006/relationships/package" Target="../embeddings/Microsoft_Excel_Worksheet11.xlsx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emf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29.em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emf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31.emf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8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8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8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8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emf"/><Relationship Id="rId5" Type="http://schemas.openxmlformats.org/officeDocument/2006/relationships/package" Target="../embeddings/Microsoft_Excel_Worksheet2.xlsx"/><Relationship Id="rId4" Type="http://schemas.openxmlformats.org/officeDocument/2006/relationships/image" Target="../media/image5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emf"/><Relationship Id="rId4" Type="http://schemas.openxmlformats.org/officeDocument/2006/relationships/image" Target="../media/image7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6.xlsx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emf"/><Relationship Id="rId5" Type="http://schemas.openxmlformats.org/officeDocument/2006/relationships/package" Target="../embeddings/Microsoft_Excel_Worksheet7.xlsx"/><Relationship Id="rId4" Type="http://schemas.openxmlformats.org/officeDocument/2006/relationships/image" Target="../media/image9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5" name="Google Shape;285;p37"/>
          <p:cNvSpPr txBox="1">
            <a:spLocks noGrp="1"/>
          </p:cNvSpPr>
          <p:nvPr>
            <p:ph type="ctrTitle"/>
          </p:nvPr>
        </p:nvSpPr>
        <p:spPr>
          <a:xfrm>
            <a:off x="4639550" y="539500"/>
            <a:ext cx="4504450" cy="2598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a-IR" sz="2800" b="1" i="0" dirty="0">
                <a:sym typeface="Parisienne"/>
              </a:rPr>
              <a:t>کمیته اقتصاد درمان </a:t>
            </a:r>
            <a:endParaRPr sz="1600" b="1" i="0" dirty="0"/>
          </a:p>
        </p:txBody>
      </p:sp>
      <p:sp>
        <p:nvSpPr>
          <p:cNvPr id="286" name="Google Shape;286;p37"/>
          <p:cNvSpPr txBox="1">
            <a:spLocks noGrp="1"/>
          </p:cNvSpPr>
          <p:nvPr>
            <p:ph type="subTitle" idx="1"/>
          </p:nvPr>
        </p:nvSpPr>
        <p:spPr>
          <a:xfrm>
            <a:off x="6020775" y="3894194"/>
            <a:ext cx="2240700" cy="709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1200" dirty="0"/>
              <a:t>دبیر کمیته : سامیه هوشمند</a:t>
            </a:r>
            <a:endParaRPr sz="1200" dirty="0"/>
          </a:p>
        </p:txBody>
      </p:sp>
      <p:grpSp>
        <p:nvGrpSpPr>
          <p:cNvPr id="287" name="Google Shape;287;p37"/>
          <p:cNvGrpSpPr/>
          <p:nvPr/>
        </p:nvGrpSpPr>
        <p:grpSpPr>
          <a:xfrm>
            <a:off x="216000" y="752200"/>
            <a:ext cx="3964925" cy="3851800"/>
            <a:chOff x="216000" y="752200"/>
            <a:chExt cx="3964925" cy="3851800"/>
          </a:xfrm>
        </p:grpSpPr>
        <p:sp>
          <p:nvSpPr>
            <p:cNvPr id="288" name="Google Shape;288;p37"/>
            <p:cNvSpPr/>
            <p:nvPr/>
          </p:nvSpPr>
          <p:spPr>
            <a:xfrm>
              <a:off x="713225" y="1136300"/>
              <a:ext cx="3467700" cy="34677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  <a:effectLst>
              <a:outerShdw blurRad="285750" dist="285750" dir="7800000" algn="bl" rotWithShape="0">
                <a:schemeClr val="dk1">
                  <a:alpha val="4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/>
                <a:t>zzzz</a:t>
              </a:r>
              <a:endParaRPr/>
            </a:p>
          </p:txBody>
        </p:sp>
        <p:grpSp>
          <p:nvGrpSpPr>
            <p:cNvPr id="289" name="Google Shape;289;p37"/>
            <p:cNvGrpSpPr/>
            <p:nvPr/>
          </p:nvGrpSpPr>
          <p:grpSpPr>
            <a:xfrm>
              <a:off x="216000" y="752200"/>
              <a:ext cx="3479275" cy="171000"/>
              <a:chOff x="216000" y="752200"/>
              <a:chExt cx="3479275" cy="171000"/>
            </a:xfrm>
          </p:grpSpPr>
          <p:sp>
            <p:nvSpPr>
              <p:cNvPr id="290" name="Google Shape;290;p37"/>
              <p:cNvSpPr/>
              <p:nvPr/>
            </p:nvSpPr>
            <p:spPr>
              <a:xfrm>
                <a:off x="216000" y="752200"/>
                <a:ext cx="181800" cy="171000"/>
              </a:xfrm>
              <a:prstGeom prst="rect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285750" dist="285750" dir="7800000" algn="bl" rotWithShape="0">
                  <a:schemeClr val="dk1">
                    <a:alpha val="40000"/>
                  </a:schemeClr>
                </a:outerShdw>
              </a:effectLst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1" name="Google Shape;291;p37"/>
              <p:cNvSpPr/>
              <p:nvPr/>
            </p:nvSpPr>
            <p:spPr>
              <a:xfrm>
                <a:off x="576175" y="752200"/>
                <a:ext cx="3119100" cy="171000"/>
              </a:xfrm>
              <a:prstGeom prst="rect">
                <a:avLst/>
              </a:prstGeom>
              <a:solidFill>
                <a:schemeClr val="dk1"/>
              </a:solidFill>
              <a:ln>
                <a:noFill/>
              </a:ln>
              <a:effectLst>
                <a:outerShdw blurRad="285750" dist="285750" dir="7800000" algn="bl" rotWithShape="0">
                  <a:schemeClr val="dk1">
                    <a:alpha val="40000"/>
                  </a:schemeClr>
                </a:outerShdw>
              </a:effectLst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pic>
        <p:nvPicPr>
          <p:cNvPr id="12" name="Picture 11">
            <a:extLst>
              <a:ext uri="{FF2B5EF4-FFF2-40B4-BE49-F238E27FC236}">
                <a16:creationId xmlns:a16="http://schemas.microsoft.com/office/drawing/2014/main" id="{4BA5599E-D670-508C-0E03-5217122ED66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3226" y="1136294"/>
            <a:ext cx="3467700" cy="346770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3" name="Google Shape;333;p41"/>
          <p:cNvSpPr/>
          <p:nvPr/>
        </p:nvSpPr>
        <p:spPr>
          <a:xfrm>
            <a:off x="5604575" y="832385"/>
            <a:ext cx="2509200" cy="3612866"/>
          </a:xfrm>
          <a:prstGeom prst="rect">
            <a:avLst/>
          </a:prstGeom>
          <a:solidFill>
            <a:schemeClr val="dk1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  <a:effectLst>
            <a:outerShdw blurRad="285750" dist="209550" dir="7800000" algn="bl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35" name="Google Shape;335;p41"/>
          <p:cNvSpPr txBox="1">
            <a:spLocks noGrp="1"/>
          </p:cNvSpPr>
          <p:nvPr>
            <p:ph type="title" idx="2"/>
          </p:nvPr>
        </p:nvSpPr>
        <p:spPr>
          <a:xfrm>
            <a:off x="1484768" y="771016"/>
            <a:ext cx="3087232" cy="703268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2000" i="0" dirty="0"/>
              <a:t>مقایسه  درآمد 1402نسبت به 1401</a:t>
            </a:r>
            <a:endParaRPr sz="2000" i="0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8576B2C8-3E15-E4E6-5EFF-A6F3B9AF295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0484" y="2400693"/>
            <a:ext cx="3672441" cy="8954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3530C315-FED5-E249-C4AC-DA104A86495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54068" y="1555484"/>
            <a:ext cx="4584589" cy="275563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4279440722"/>
      </p:ext>
    </p:extLst>
  </p:cSld>
  <p:clrMapOvr>
    <a:masterClrMapping/>
  </p:clrMapOvr>
  <p:transition spd="slow">
    <p:push dir="u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5" name="Google Shape;335;p41"/>
          <p:cNvSpPr txBox="1">
            <a:spLocks noGrp="1"/>
          </p:cNvSpPr>
          <p:nvPr>
            <p:ph type="title" idx="2"/>
          </p:nvPr>
        </p:nvSpPr>
        <p:spPr>
          <a:xfrm>
            <a:off x="1484768" y="771016"/>
            <a:ext cx="3087232" cy="703268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2000" i="0" dirty="0"/>
              <a:t>نسبت  درآمد به هزینه 1402</a:t>
            </a:r>
            <a:endParaRPr sz="2000" i="0" dirty="0"/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39478E14-0795-12AE-128D-97EB00D5773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2250592"/>
              </p:ext>
            </p:extLst>
          </p:nvPr>
        </p:nvGraphicFramePr>
        <p:xfrm>
          <a:off x="1376568" y="2320311"/>
          <a:ext cx="4127500" cy="2295525"/>
        </p:xfrm>
        <a:graphic>
          <a:graphicData uri="http://schemas.openxmlformats.org/drawingml/2006/table">
            <a:tbl>
              <a:tblPr rtl="1">
                <a:tableStyleId>{BC89EF96-8CEA-46FF-86C4-4CE0E7609802}</a:tableStyleId>
              </a:tblPr>
              <a:tblGrid>
                <a:gridCol w="560876">
                  <a:extLst>
                    <a:ext uri="{9D8B030D-6E8A-4147-A177-3AD203B41FA5}">
                      <a16:colId xmlns:a16="http://schemas.microsoft.com/office/drawing/2014/main" val="3153487595"/>
                    </a:ext>
                  </a:extLst>
                </a:gridCol>
                <a:gridCol w="1280624">
                  <a:extLst>
                    <a:ext uri="{9D8B030D-6E8A-4147-A177-3AD203B41FA5}">
                      <a16:colId xmlns:a16="http://schemas.microsoft.com/office/drawing/2014/main" val="3199284666"/>
                    </a:ext>
                  </a:extLst>
                </a:gridCol>
                <a:gridCol w="1231900">
                  <a:extLst>
                    <a:ext uri="{9D8B030D-6E8A-4147-A177-3AD203B41FA5}">
                      <a16:colId xmlns:a16="http://schemas.microsoft.com/office/drawing/2014/main" val="1417428097"/>
                    </a:ext>
                  </a:extLst>
                </a:gridCol>
                <a:gridCol w="1054100">
                  <a:extLst>
                    <a:ext uri="{9D8B030D-6E8A-4147-A177-3AD203B41FA5}">
                      <a16:colId xmlns:a16="http://schemas.microsoft.com/office/drawing/2014/main" val="629378038"/>
                    </a:ext>
                  </a:extLst>
                </a:gridCol>
              </a:tblGrid>
              <a:tr h="238125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100" u="none" strike="noStrike" dirty="0">
                          <a:effectLst/>
                        </a:rPr>
                        <a:t> ماه </a:t>
                      </a:r>
                      <a:endParaRPr lang="fa-IR" sz="1100" b="0" i="0" u="none" strike="noStrike" dirty="0">
                        <a:solidFill>
                          <a:srgbClr val="000000"/>
                        </a:solidFill>
                        <a:effectLst/>
                        <a:latin typeface="2  Nazanin" panose="00000400000000000000" pitchFamily="2" charset="-78"/>
                        <a:cs typeface="2  Nazanin" panose="00000400000000000000" pitchFamily="2" charset="-78"/>
                      </a:endParaRPr>
                    </a:p>
                  </a:txBody>
                  <a:tcPr marL="9525" marR="9525" marT="9525" marB="0"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100" u="none" strike="noStrike" dirty="0">
                          <a:effectLst/>
                        </a:rPr>
                        <a:t> درآمد کل </a:t>
                      </a:r>
                      <a:endParaRPr lang="fa-IR" sz="1100" b="0" i="0" u="none" strike="noStrike" dirty="0">
                        <a:solidFill>
                          <a:srgbClr val="000000"/>
                        </a:solidFill>
                        <a:effectLst/>
                        <a:latin typeface="2  Nazanin" panose="00000400000000000000" pitchFamily="2" charset="-78"/>
                        <a:cs typeface="2  Nazanin" panose="00000400000000000000" pitchFamily="2" charset="-78"/>
                      </a:endParaRPr>
                    </a:p>
                  </a:txBody>
                  <a:tcPr marL="9525" marR="9525" marT="9525" marB="0"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100" u="none" strike="noStrike" dirty="0">
                          <a:effectLst/>
                        </a:rPr>
                        <a:t> هزینه </a:t>
                      </a:r>
                      <a:endParaRPr lang="fa-IR" sz="1100" b="0" i="0" u="none" strike="noStrike" dirty="0">
                        <a:solidFill>
                          <a:srgbClr val="000000"/>
                        </a:solidFill>
                        <a:effectLst/>
                        <a:latin typeface="2  Nazanin" panose="00000400000000000000" pitchFamily="2" charset="-78"/>
                        <a:cs typeface="2  Nazanin" panose="00000400000000000000" pitchFamily="2" charset="-78"/>
                      </a:endParaRPr>
                    </a:p>
                  </a:txBody>
                  <a:tcPr marL="9525" marR="9525" marT="9525" marB="0"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100" u="none" strike="noStrike" dirty="0">
                          <a:effectLst/>
                        </a:rPr>
                        <a:t> نسبت درآمد به هزینه </a:t>
                      </a:r>
                      <a:endParaRPr lang="fa-IR" sz="1100" b="0" i="0" u="none" strike="noStrike" dirty="0">
                        <a:solidFill>
                          <a:srgbClr val="000000"/>
                        </a:solidFill>
                        <a:effectLst/>
                        <a:latin typeface="2  Nazanin" panose="00000400000000000000" pitchFamily="2" charset="-78"/>
                        <a:cs typeface="2  Nazanin" panose="00000400000000000000" pitchFamily="2" charset="-78"/>
                      </a:endParaRPr>
                    </a:p>
                  </a:txBody>
                  <a:tcPr marL="9525" marR="9525" marT="9525" marB="0" anchor="ctr"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25269856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u="none" strike="noStrike">
                          <a:effectLst/>
                        </a:rPr>
                        <a:t>     1      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2  Nazanin" panose="00000400000000000000" pitchFamily="2" charset="-78"/>
                        <a:cs typeface="2  Nazanin" panose="00000400000000000000" pitchFamily="2" charset="-78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u="none" strike="noStrike">
                          <a:effectLst/>
                        </a:rPr>
                        <a:t>     20,199,853,311      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2  Nazanin" panose="00000400000000000000" pitchFamily="2" charset="-78"/>
                        <a:cs typeface="2  Nazanin" panose="00000400000000000000" pitchFamily="2" charset="-78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u="none" strike="noStrike">
                          <a:effectLst/>
                        </a:rPr>
                        <a:t>     6,802,901,603      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2  Nazanin" panose="00000400000000000000" pitchFamily="2" charset="-78"/>
                        <a:cs typeface="2  Nazanin" panose="00000400000000000000" pitchFamily="2" charset="-78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u="none" strike="noStrike">
                          <a:effectLst/>
                        </a:rPr>
                        <a:t>              2/97      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2  Nazanin" panose="00000400000000000000" pitchFamily="2" charset="-78"/>
                        <a:cs typeface="2  Nazanin" panose="00000400000000000000" pitchFamily="2" charset="-78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652637584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u="none" strike="noStrike">
                          <a:effectLst/>
                        </a:rPr>
                        <a:t>     2      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2  Nazanin" panose="00000400000000000000" pitchFamily="2" charset="-78"/>
                        <a:cs typeface="2  Nazanin" panose="00000400000000000000" pitchFamily="2" charset="-78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u="none" strike="noStrike">
                          <a:effectLst/>
                        </a:rPr>
                        <a:t>     24,343,551,286      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2  Nazanin" panose="00000400000000000000" pitchFamily="2" charset="-78"/>
                        <a:cs typeface="2  Nazanin" panose="00000400000000000000" pitchFamily="2" charset="-78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u="none" strike="noStrike">
                          <a:effectLst/>
                        </a:rPr>
                        <a:t>   18,424,445,783      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2  Nazanin" panose="00000400000000000000" pitchFamily="2" charset="-78"/>
                        <a:cs typeface="2  Nazanin" panose="00000400000000000000" pitchFamily="2" charset="-78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u="none" strike="noStrike">
                          <a:effectLst/>
                        </a:rPr>
                        <a:t>              1/32      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2  Nazanin" panose="00000400000000000000" pitchFamily="2" charset="-78"/>
                        <a:cs typeface="2  Nazanin" panose="00000400000000000000" pitchFamily="2" charset="-78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66381944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u="none" strike="noStrike">
                          <a:effectLst/>
                        </a:rPr>
                        <a:t>     3      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2  Nazanin" panose="00000400000000000000" pitchFamily="2" charset="-78"/>
                        <a:cs typeface="2  Nazanin" panose="00000400000000000000" pitchFamily="2" charset="-78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u="none" strike="noStrike">
                          <a:effectLst/>
                        </a:rPr>
                        <a:t>     25,333,406,741      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2  Nazanin" panose="00000400000000000000" pitchFamily="2" charset="-78"/>
                        <a:cs typeface="2  Nazanin" panose="00000400000000000000" pitchFamily="2" charset="-78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u="none" strike="noStrike">
                          <a:effectLst/>
                        </a:rPr>
                        <a:t>   17,814,744,977      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2  Nazanin" panose="00000400000000000000" pitchFamily="2" charset="-78"/>
                        <a:cs typeface="2  Nazanin" panose="00000400000000000000" pitchFamily="2" charset="-78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u="none" strike="noStrike">
                          <a:effectLst/>
                        </a:rPr>
                        <a:t>              1/42      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2  Nazanin" panose="00000400000000000000" pitchFamily="2" charset="-78"/>
                        <a:cs typeface="2  Nazanin" panose="00000400000000000000" pitchFamily="2" charset="-78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167519316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u="none" strike="noStrike">
                          <a:effectLst/>
                        </a:rPr>
                        <a:t>     4      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2  Nazanin" panose="00000400000000000000" pitchFamily="2" charset="-78"/>
                        <a:cs typeface="2  Nazanin" panose="00000400000000000000" pitchFamily="2" charset="-78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u="none" strike="noStrike">
                          <a:effectLst/>
                        </a:rPr>
                        <a:t>     24,730,484,222      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2  Nazanin" panose="00000400000000000000" pitchFamily="2" charset="-78"/>
                        <a:cs typeface="2  Nazanin" panose="00000400000000000000" pitchFamily="2" charset="-78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u="none" strike="noStrike">
                          <a:effectLst/>
                        </a:rPr>
                        <a:t>   12,778,852,043      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2  Nazanin" panose="00000400000000000000" pitchFamily="2" charset="-78"/>
                        <a:cs typeface="2  Nazanin" panose="00000400000000000000" pitchFamily="2" charset="-78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u="none" strike="noStrike">
                          <a:effectLst/>
                        </a:rPr>
                        <a:t>              1/94      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2  Nazanin" panose="00000400000000000000" pitchFamily="2" charset="-78"/>
                        <a:cs typeface="2  Nazanin" panose="00000400000000000000" pitchFamily="2" charset="-78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880249706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u="none" strike="noStrike">
                          <a:effectLst/>
                        </a:rPr>
                        <a:t>     5      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2  Nazanin" panose="00000400000000000000" pitchFamily="2" charset="-78"/>
                        <a:cs typeface="2  Nazanin" panose="00000400000000000000" pitchFamily="2" charset="-78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u="none" strike="noStrike">
                          <a:effectLst/>
                        </a:rPr>
                        <a:t>     25,627,539,237      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2  Nazanin" panose="00000400000000000000" pitchFamily="2" charset="-78"/>
                        <a:cs typeface="2  Nazanin" panose="00000400000000000000" pitchFamily="2" charset="-78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u="none" strike="noStrike">
                          <a:effectLst/>
                        </a:rPr>
                        <a:t>   14,845,756,582      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2  Nazanin" panose="00000400000000000000" pitchFamily="2" charset="-78"/>
                        <a:cs typeface="2  Nazanin" panose="00000400000000000000" pitchFamily="2" charset="-78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u="none" strike="noStrike">
                          <a:effectLst/>
                        </a:rPr>
                        <a:t>              1/73      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2  Nazanin" panose="00000400000000000000" pitchFamily="2" charset="-78"/>
                        <a:cs typeface="2  Nazanin" panose="00000400000000000000" pitchFamily="2" charset="-78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458570437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u="none" strike="noStrike">
                          <a:effectLst/>
                        </a:rPr>
                        <a:t>     6      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2  Nazanin" panose="00000400000000000000" pitchFamily="2" charset="-78"/>
                        <a:cs typeface="2  Nazanin" panose="00000400000000000000" pitchFamily="2" charset="-78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u="none" strike="noStrike">
                          <a:effectLst/>
                        </a:rPr>
                        <a:t>     22,454,890,971      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2  Nazanin" panose="00000400000000000000" pitchFamily="2" charset="-78"/>
                        <a:cs typeface="2  Nazanin" panose="00000400000000000000" pitchFamily="2" charset="-78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u="none" strike="noStrike">
                          <a:effectLst/>
                        </a:rPr>
                        <a:t>   10,787,078,093      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2  Nazanin" panose="00000400000000000000" pitchFamily="2" charset="-78"/>
                        <a:cs typeface="2  Nazanin" panose="00000400000000000000" pitchFamily="2" charset="-78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u="none" strike="noStrike">
                          <a:effectLst/>
                        </a:rPr>
                        <a:t>              2/08      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2  Nazanin" panose="00000400000000000000" pitchFamily="2" charset="-78"/>
                        <a:cs typeface="2  Nazanin" panose="00000400000000000000" pitchFamily="2" charset="-78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200780610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u="none" strike="noStrike">
                          <a:effectLst/>
                        </a:rPr>
                        <a:t>     7      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2  Nazanin" panose="00000400000000000000" pitchFamily="2" charset="-78"/>
                        <a:cs typeface="2  Nazanin" panose="00000400000000000000" pitchFamily="2" charset="-78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u="none" strike="noStrike">
                          <a:effectLst/>
                        </a:rPr>
                        <a:t>     16,095,918,804      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2  Nazanin" panose="00000400000000000000" pitchFamily="2" charset="-78"/>
                        <a:cs typeface="2  Nazanin" panose="00000400000000000000" pitchFamily="2" charset="-78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u="none" strike="noStrike">
                          <a:effectLst/>
                        </a:rPr>
                        <a:t>   10,787,078,093      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2  Nazanin" panose="00000400000000000000" pitchFamily="2" charset="-78"/>
                        <a:cs typeface="2  Nazanin" panose="00000400000000000000" pitchFamily="2" charset="-78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u="none" strike="noStrike">
                          <a:effectLst/>
                        </a:rPr>
                        <a:t>              1/49      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2  Nazanin" panose="00000400000000000000" pitchFamily="2" charset="-78"/>
                        <a:cs typeface="2  Nazanin" panose="00000400000000000000" pitchFamily="2" charset="-78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727981866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u="none" strike="noStrike">
                          <a:effectLst/>
                        </a:rPr>
                        <a:t>     8      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2  Nazanin" panose="00000400000000000000" pitchFamily="2" charset="-78"/>
                        <a:cs typeface="2  Nazanin" panose="00000400000000000000" pitchFamily="2" charset="-78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u="none" strike="noStrike">
                          <a:effectLst/>
                        </a:rPr>
                        <a:t>     24,904,948,209      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2  Nazanin" panose="00000400000000000000" pitchFamily="2" charset="-78"/>
                        <a:cs typeface="2  Nazanin" panose="00000400000000000000" pitchFamily="2" charset="-78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u="none" strike="noStrike">
                          <a:effectLst/>
                        </a:rPr>
                        <a:t>     7,351,602,430      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2  Nazanin" panose="00000400000000000000" pitchFamily="2" charset="-78"/>
                        <a:cs typeface="2  Nazanin" panose="00000400000000000000" pitchFamily="2" charset="-78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u="none" strike="noStrike">
                          <a:effectLst/>
                        </a:rPr>
                        <a:t>              3/39      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2  Nazanin" panose="00000400000000000000" pitchFamily="2" charset="-78"/>
                        <a:cs typeface="2  Nazanin" panose="00000400000000000000" pitchFamily="2" charset="-78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4006629330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100" u="none" strike="noStrike" dirty="0">
                          <a:effectLst/>
                        </a:rPr>
                        <a:t> جمع کل </a:t>
                      </a:r>
                      <a:endParaRPr lang="fa-IR" sz="1100" b="0" i="0" u="none" strike="noStrike" dirty="0">
                        <a:solidFill>
                          <a:srgbClr val="000000"/>
                        </a:solidFill>
                        <a:effectLst/>
                        <a:latin typeface="2  Nazanin" panose="00000400000000000000" pitchFamily="2" charset="-78"/>
                        <a:cs typeface="2  Nazanin" panose="00000400000000000000" pitchFamily="2" charset="-78"/>
                      </a:endParaRPr>
                    </a:p>
                  </a:txBody>
                  <a:tcPr marL="9525" marR="9525" marT="9525" marB="0" anchor="ctr"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u="none" strike="noStrike" dirty="0">
                          <a:effectLst/>
                        </a:rPr>
                        <a:t>   183,690,592,781      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2  Nazanin" panose="00000400000000000000" pitchFamily="2" charset="-78"/>
                        <a:cs typeface="2  Nazanin" panose="00000400000000000000" pitchFamily="2" charset="-78"/>
                      </a:endParaRPr>
                    </a:p>
                  </a:txBody>
                  <a:tcPr marL="9525" marR="9525" marT="9525" marB="0" anchor="ctr"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u="none" strike="noStrike" dirty="0">
                          <a:effectLst/>
                        </a:rPr>
                        <a:t>   99,592,459,604      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2  Nazanin" panose="00000400000000000000" pitchFamily="2" charset="-78"/>
                        <a:cs typeface="2  Nazanin" panose="00000400000000000000" pitchFamily="2" charset="-78"/>
                      </a:endParaRPr>
                    </a:p>
                  </a:txBody>
                  <a:tcPr marL="9525" marR="9525" marT="9525" marB="0" anchor="ctr"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u="none" strike="noStrike" dirty="0">
                          <a:effectLst/>
                        </a:rPr>
                        <a:t>              1/84      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2  Nazanin" panose="00000400000000000000" pitchFamily="2" charset="-78"/>
                        <a:cs typeface="2  Nazanin" panose="00000400000000000000" pitchFamily="2" charset="-78"/>
                      </a:endParaRPr>
                    </a:p>
                  </a:txBody>
                  <a:tcPr marL="9525" marR="9525" marT="9525" marB="0" anchor="ctr">
                    <a:solidFill>
                      <a:schemeClr val="accent5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89294812"/>
                  </a:ext>
                </a:extLst>
              </a:tr>
            </a:tbl>
          </a:graphicData>
        </a:graphic>
      </p:graphicFrame>
      <p:pic>
        <p:nvPicPr>
          <p:cNvPr id="3076" name="Picture 4" descr="Health economics: what is it and why bother? - MCDS Therapy">
            <a:extLst>
              <a:ext uri="{FF2B5EF4-FFF2-40B4-BE49-F238E27FC236}">
                <a16:creationId xmlns:a16="http://schemas.microsoft.com/office/drawing/2014/main" id="{27513901-9E5A-1358-D64A-0DD18BFE600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3758" y="996070"/>
            <a:ext cx="2457450" cy="1575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7566259"/>
      </p:ext>
    </p:extLst>
  </p:cSld>
  <p:clrMapOvr>
    <a:masterClrMapping/>
  </p:clrMapOvr>
  <p:transition spd="slow">
    <p:push dir="u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5" name="Google Shape;335;p41"/>
          <p:cNvSpPr txBox="1">
            <a:spLocks noGrp="1"/>
          </p:cNvSpPr>
          <p:nvPr>
            <p:ph type="title" idx="2"/>
          </p:nvPr>
        </p:nvSpPr>
        <p:spPr>
          <a:xfrm>
            <a:off x="1484768" y="771016"/>
            <a:ext cx="3087232" cy="703268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2000" i="0" dirty="0"/>
              <a:t>مقایسه درآمد به هزینه سال 1402نسبت به سال 1401</a:t>
            </a:r>
            <a:endParaRPr sz="2000" i="0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A7B4A031-92EF-2DF2-6A70-EAB74E9D8AE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58807139"/>
              </p:ext>
            </p:extLst>
          </p:nvPr>
        </p:nvGraphicFramePr>
        <p:xfrm>
          <a:off x="1484768" y="2351748"/>
          <a:ext cx="3314700" cy="914400"/>
        </p:xfrm>
        <a:graphic>
          <a:graphicData uri="http://schemas.openxmlformats.org/drawingml/2006/table">
            <a:tbl>
              <a:tblPr rtl="1">
                <a:tableStyleId>{6EBEAD05-B68A-4A9D-81F6-FCCB296C083A}</a:tableStyleId>
              </a:tblPr>
              <a:tblGrid>
                <a:gridCol w="774700">
                  <a:extLst>
                    <a:ext uri="{9D8B030D-6E8A-4147-A177-3AD203B41FA5}">
                      <a16:colId xmlns:a16="http://schemas.microsoft.com/office/drawing/2014/main" val="3401743120"/>
                    </a:ext>
                  </a:extLst>
                </a:gridCol>
                <a:gridCol w="1244600">
                  <a:extLst>
                    <a:ext uri="{9D8B030D-6E8A-4147-A177-3AD203B41FA5}">
                      <a16:colId xmlns:a16="http://schemas.microsoft.com/office/drawing/2014/main" val="1527614566"/>
                    </a:ext>
                  </a:extLst>
                </a:gridCol>
                <a:gridCol w="1295400">
                  <a:extLst>
                    <a:ext uri="{9D8B030D-6E8A-4147-A177-3AD203B41FA5}">
                      <a16:colId xmlns:a16="http://schemas.microsoft.com/office/drawing/2014/main" val="706230957"/>
                    </a:ext>
                  </a:extLst>
                </a:gridCol>
              </a:tblGrid>
              <a:tr h="228600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u="none" strike="noStrike">
                          <a:effectLst/>
                        </a:rPr>
                        <a:t>1401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u="none" strike="noStrike">
                          <a:effectLst/>
                        </a:rPr>
                        <a:t>1402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550272919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100" u="none" strike="noStrike">
                          <a:effectLst/>
                        </a:rPr>
                        <a:t>درآمد</a:t>
                      </a:r>
                      <a:endParaRPr lang="fa-IR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u="none" strike="noStrike" dirty="0">
                          <a:effectLst/>
                        </a:rPr>
                        <a:t>91,337,096,711 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u="none" strike="noStrike">
                          <a:effectLst/>
                        </a:rPr>
                        <a:t>     142,689,725,768      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576778793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100" u="none" strike="noStrike">
                          <a:effectLst/>
                        </a:rPr>
                        <a:t>هزینه</a:t>
                      </a:r>
                      <a:endParaRPr lang="fa-IR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u="none" strike="noStrike" dirty="0">
                          <a:effectLst/>
                        </a:rPr>
                        <a:t>64,066,751,161 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u="none" strike="noStrike" dirty="0">
                          <a:effectLst/>
                        </a:rPr>
                        <a:t>        81,453,779,081      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903049237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u="none" strike="noStrike" dirty="0">
                          <a:effectLst/>
                        </a:rPr>
                        <a:t>1/43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u="none" strike="noStrike" dirty="0">
                          <a:effectLst/>
                        </a:rPr>
                        <a:t>1/75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080998281"/>
                  </a:ext>
                </a:extLst>
              </a:tr>
            </a:tbl>
          </a:graphicData>
        </a:graphic>
      </p:graphicFrame>
      <p:graphicFrame>
        <p:nvGraphicFramePr>
          <p:cNvPr id="5" name="Chart 4">
            <a:extLst>
              <a:ext uri="{FF2B5EF4-FFF2-40B4-BE49-F238E27FC236}">
                <a16:creationId xmlns:a16="http://schemas.microsoft.com/office/drawing/2014/main" id="{F726457F-9679-E567-C001-8521CBB03CB4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203026239"/>
              </p:ext>
            </p:extLst>
          </p:nvPr>
        </p:nvGraphicFramePr>
        <p:xfrm>
          <a:off x="5084652" y="847065"/>
          <a:ext cx="3644020" cy="329942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057524491"/>
      </p:ext>
    </p:extLst>
  </p:cSld>
  <p:clrMapOvr>
    <a:masterClrMapping/>
  </p:clrMapOvr>
  <p:transition spd="slow">
    <p:push dir="u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9" name="Google Shape;529;p55"/>
          <p:cNvSpPr txBox="1">
            <a:spLocks noGrp="1"/>
          </p:cNvSpPr>
          <p:nvPr>
            <p:ph type="title"/>
          </p:nvPr>
        </p:nvSpPr>
        <p:spPr>
          <a:xfrm>
            <a:off x="397205" y="966425"/>
            <a:ext cx="3749282" cy="95291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r" rtl="1"/>
            <a:r>
              <a:rPr lang="fa-IR" sz="2800" i="0" dirty="0">
                <a:cs typeface="2  Titr" panose="00000700000000000000" pitchFamily="2" charset="-78"/>
              </a:rPr>
              <a:t>میزان بدهکاران سال 1402</a:t>
            </a:r>
            <a:endParaRPr sz="2800" i="0" dirty="0">
              <a:cs typeface="2  Titr" panose="00000700000000000000" pitchFamily="2" charset="-78"/>
            </a:endParaRPr>
          </a:p>
        </p:txBody>
      </p:sp>
      <p:grpSp>
        <p:nvGrpSpPr>
          <p:cNvPr id="531" name="Google Shape;531;p55"/>
          <p:cNvGrpSpPr/>
          <p:nvPr/>
        </p:nvGrpSpPr>
        <p:grpSpPr>
          <a:xfrm>
            <a:off x="4500109" y="1104523"/>
            <a:ext cx="3930670" cy="3448430"/>
            <a:chOff x="975125" y="474851"/>
            <a:chExt cx="3432900" cy="2703735"/>
          </a:xfrm>
        </p:grpSpPr>
        <p:sp>
          <p:nvSpPr>
            <p:cNvPr id="532" name="Google Shape;532;p55"/>
            <p:cNvSpPr/>
            <p:nvPr/>
          </p:nvSpPr>
          <p:spPr>
            <a:xfrm rot="-8999594" flipH="1">
              <a:off x="2477255" y="2605614"/>
              <a:ext cx="1709651" cy="572972"/>
            </a:xfrm>
            <a:prstGeom prst="rtTriangle">
              <a:avLst/>
            </a:prstGeom>
            <a:solidFill>
              <a:schemeClr val="dk1"/>
            </a:solidFill>
            <a:ln>
              <a:noFill/>
            </a:ln>
            <a:effectLst>
              <a:outerShdw blurRad="285750" dist="285750" dir="7800000" algn="bl" rotWithShape="0">
                <a:schemeClr val="dk1">
                  <a:alpha val="4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3" name="Google Shape;533;p55"/>
            <p:cNvSpPr/>
            <p:nvPr/>
          </p:nvSpPr>
          <p:spPr>
            <a:xfrm rot="8999594">
              <a:off x="1265204" y="2605614"/>
              <a:ext cx="1709651" cy="572972"/>
            </a:xfrm>
            <a:prstGeom prst="rtTriangle">
              <a:avLst/>
            </a:prstGeom>
            <a:solidFill>
              <a:schemeClr val="dk1"/>
            </a:solidFill>
            <a:ln>
              <a:noFill/>
            </a:ln>
            <a:effectLst>
              <a:outerShdw blurRad="285750" dist="285750" dir="7800000" algn="bl" rotWithShape="0">
                <a:schemeClr val="dk1">
                  <a:alpha val="4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4" name="Google Shape;534;p55"/>
            <p:cNvSpPr/>
            <p:nvPr/>
          </p:nvSpPr>
          <p:spPr>
            <a:xfrm>
              <a:off x="975125" y="474851"/>
              <a:ext cx="3432900" cy="2229749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  <a:effectLst>
              <a:outerShdw blurRad="285750" dist="285750" dir="7800000" algn="bl" rotWithShape="0">
                <a:schemeClr val="dk1">
                  <a:alpha val="4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536" name="Google Shape;536;p55"/>
          <p:cNvSpPr/>
          <p:nvPr/>
        </p:nvSpPr>
        <p:spPr>
          <a:xfrm>
            <a:off x="-168587" y="792725"/>
            <a:ext cx="3060300" cy="173700"/>
          </a:xfrm>
          <a:prstGeom prst="rect">
            <a:avLst/>
          </a:prstGeom>
          <a:solidFill>
            <a:schemeClr val="dk1"/>
          </a:solidFill>
          <a:ln>
            <a:noFill/>
          </a:ln>
          <a:effectLst>
            <a:outerShdw blurRad="285750" dist="190500" dir="7800000" algn="bl" rotWithShape="0">
              <a:schemeClr val="dk1">
                <a:alpha val="70000"/>
              </a:scheme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D86ECB90-2302-B5F2-370D-8F44DCA4FF9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84770435"/>
              </p:ext>
            </p:extLst>
          </p:nvPr>
        </p:nvGraphicFramePr>
        <p:xfrm>
          <a:off x="734496" y="2067916"/>
          <a:ext cx="2751088" cy="2981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Worksheet" r:id="rId3" imgW="2133511" imgH="2981421" progId="Excel.Sheet.12">
                  <p:embed/>
                </p:oleObj>
              </mc:Choice>
              <mc:Fallback>
                <p:oleObj name="Worksheet" r:id="rId3" imgW="2133511" imgH="2981421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734496" y="2067916"/>
                        <a:ext cx="2751088" cy="29813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4" name="Picture 3">
            <a:extLst>
              <a:ext uri="{FF2B5EF4-FFF2-40B4-BE49-F238E27FC236}">
                <a16:creationId xmlns:a16="http://schemas.microsoft.com/office/drawing/2014/main" id="{0DC9FD87-D786-4170-CBF4-35789D197CE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71999" y="1195085"/>
            <a:ext cx="3766243" cy="2702202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2" name="Google Shape;462;p48"/>
          <p:cNvSpPr/>
          <p:nvPr/>
        </p:nvSpPr>
        <p:spPr>
          <a:xfrm>
            <a:off x="3250632" y="1470937"/>
            <a:ext cx="4766100" cy="1744800"/>
          </a:xfrm>
          <a:prstGeom prst="rect">
            <a:avLst/>
          </a:prstGeom>
          <a:solidFill>
            <a:schemeClr val="dk1"/>
          </a:solidFill>
          <a:ln>
            <a:noFill/>
          </a:ln>
          <a:effectLst>
            <a:outerShdw blurRad="285750" dist="190500" dir="7800000" algn="bl" rotWithShape="0">
              <a:schemeClr val="dk1">
                <a:alpha val="40000"/>
              </a:scheme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3" name="Google Shape;463;p48"/>
          <p:cNvSpPr txBox="1">
            <a:spLocks noGrp="1"/>
          </p:cNvSpPr>
          <p:nvPr>
            <p:ph type="title"/>
          </p:nvPr>
        </p:nvSpPr>
        <p:spPr>
          <a:xfrm>
            <a:off x="713225" y="3605900"/>
            <a:ext cx="7742700" cy="998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i="0" dirty="0"/>
              <a:t>بدهکاران 1401</a:t>
            </a:r>
            <a:endParaRPr i="0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89357FF-AD1E-FCB6-F414-F168027FDAF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8302" y="768507"/>
            <a:ext cx="2600325" cy="299085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90EF3415-E10D-1154-A581-971CC7CDEFA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32143" y="460106"/>
            <a:ext cx="4408158" cy="2353761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7C3C6402-D6C1-B383-00D9-5F1D049AD735}"/>
              </a:ext>
            </a:extLst>
          </p:cNvPr>
          <p:cNvSpPr>
            <a:spLocks noGrp="1"/>
          </p:cNvSpPr>
          <p:nvPr>
            <p:ph type="title" idx="2"/>
          </p:nvPr>
        </p:nvSpPr>
        <p:spPr/>
        <p:txBody>
          <a:bodyPr/>
          <a:lstStyle/>
          <a:p>
            <a:r>
              <a:rPr lang="fa-IR" sz="1200" dirty="0">
                <a:cs typeface="2  Titr" panose="00000700000000000000" pitchFamily="2" charset="-78"/>
              </a:rPr>
              <a:t>مقایسه بدهکاران</a:t>
            </a:r>
            <a:r>
              <a:rPr lang="fa-IR" sz="1200" baseline="0" dirty="0">
                <a:cs typeface="2  Titr" panose="00000700000000000000" pitchFamily="2" charset="-78"/>
              </a:rPr>
              <a:t> 1402 و 1401</a:t>
            </a:r>
            <a:br>
              <a:rPr lang="en-US" sz="1200" dirty="0">
                <a:cs typeface="2  Titr" panose="00000700000000000000" pitchFamily="2" charset="-78"/>
              </a:rPr>
            </a:br>
            <a:endParaRPr lang="en-US" sz="1200" dirty="0">
              <a:cs typeface="2  Titr" panose="00000700000000000000" pitchFamily="2" charset="-78"/>
            </a:endParaRPr>
          </a:p>
        </p:txBody>
      </p:sp>
      <p:graphicFrame>
        <p:nvGraphicFramePr>
          <p:cNvPr id="6" name="Chart 5">
            <a:extLst>
              <a:ext uri="{FF2B5EF4-FFF2-40B4-BE49-F238E27FC236}">
                <a16:creationId xmlns:a16="http://schemas.microsoft.com/office/drawing/2014/main" id="{3A5B3372-CBE2-24B3-72E0-7898CEB43E8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972775134"/>
              </p:ext>
            </p:extLst>
          </p:nvPr>
        </p:nvGraphicFramePr>
        <p:xfrm>
          <a:off x="983475" y="1200149"/>
          <a:ext cx="7278709" cy="322699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47320207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5" name="Google Shape;335;p41"/>
          <p:cNvSpPr txBox="1">
            <a:spLocks noGrp="1"/>
          </p:cNvSpPr>
          <p:nvPr>
            <p:ph type="title" idx="2"/>
          </p:nvPr>
        </p:nvSpPr>
        <p:spPr>
          <a:xfrm>
            <a:off x="1484768" y="771016"/>
            <a:ext cx="3087232" cy="703268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2000" i="0" dirty="0"/>
              <a:t>کسورات 1402</a:t>
            </a:r>
            <a:endParaRPr sz="2000" i="0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13AC75C-92B5-0D64-955B-29E463FFC49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1785" y="2302504"/>
            <a:ext cx="3870216" cy="173355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E35FF91-1037-9A9C-D07D-0531D04A527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25909" y="771016"/>
            <a:ext cx="4300396" cy="32650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1894236"/>
      </p:ext>
    </p:extLst>
  </p:cSld>
  <p:clrMapOvr>
    <a:masterClrMapping/>
  </p:clrMapOvr>
  <p:transition spd="slow">
    <p:push dir="u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5" name="Google Shape;335;p41"/>
          <p:cNvSpPr txBox="1">
            <a:spLocks noGrp="1"/>
          </p:cNvSpPr>
          <p:nvPr>
            <p:ph type="title" idx="2"/>
          </p:nvPr>
        </p:nvSpPr>
        <p:spPr>
          <a:xfrm>
            <a:off x="1484768" y="771016"/>
            <a:ext cx="3087232" cy="703268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2000" i="0" dirty="0"/>
              <a:t>کسورات 1401</a:t>
            </a:r>
            <a:endParaRPr sz="2000" i="0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EFEB884E-C22F-DBD5-897F-20214264DD8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0422" y="2130488"/>
            <a:ext cx="4617504" cy="1717235"/>
          </a:xfrm>
          <a:prstGeom prst="rect">
            <a:avLst/>
          </a:prstGeom>
        </p:spPr>
      </p:pic>
      <p:graphicFrame>
        <p:nvGraphicFramePr>
          <p:cNvPr id="3" name="Chart 2">
            <a:extLst>
              <a:ext uri="{FF2B5EF4-FFF2-40B4-BE49-F238E27FC236}">
                <a16:creationId xmlns:a16="http://schemas.microsoft.com/office/drawing/2014/main" id="{AA066146-8567-CF58-EB6B-E3C93B01AAE8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826478112"/>
              </p:ext>
            </p:extLst>
          </p:nvPr>
        </p:nvGraphicFramePr>
        <p:xfrm>
          <a:off x="5015620" y="1474283"/>
          <a:ext cx="4007856" cy="321541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2951472565"/>
      </p:ext>
    </p:extLst>
  </p:cSld>
  <p:clrMapOvr>
    <a:masterClrMapping/>
  </p:clrMapOvr>
  <p:transition spd="slow">
    <p:push dir="u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5" name="Google Shape;335;p41"/>
          <p:cNvSpPr txBox="1">
            <a:spLocks noGrp="1"/>
          </p:cNvSpPr>
          <p:nvPr>
            <p:ph type="title" idx="2"/>
          </p:nvPr>
        </p:nvSpPr>
        <p:spPr>
          <a:xfrm>
            <a:off x="1484768" y="771016"/>
            <a:ext cx="3087232" cy="703268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2000" i="0" dirty="0"/>
              <a:t>مقایسه کسورات سال 1402 نسبت به سال 1401</a:t>
            </a:r>
            <a:endParaRPr sz="2000" i="0" dirty="0"/>
          </a:p>
        </p:txBody>
      </p:sp>
      <p:graphicFrame>
        <p:nvGraphicFramePr>
          <p:cNvPr id="4" name="Chart 3">
            <a:extLst>
              <a:ext uri="{FF2B5EF4-FFF2-40B4-BE49-F238E27FC236}">
                <a16:creationId xmlns:a16="http://schemas.microsoft.com/office/drawing/2014/main" id="{685B56CA-535A-8D34-B00E-18C4129161D4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962499058"/>
              </p:ext>
            </p:extLst>
          </p:nvPr>
        </p:nvGraphicFramePr>
        <p:xfrm>
          <a:off x="4671588" y="1474284"/>
          <a:ext cx="4103672" cy="296191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5" name="Picture 4">
            <a:extLst>
              <a:ext uri="{FF2B5EF4-FFF2-40B4-BE49-F238E27FC236}">
                <a16:creationId xmlns:a16="http://schemas.microsoft.com/office/drawing/2014/main" id="{82E93428-F53F-D6E1-34F2-F760532CBFF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3219" y="2211970"/>
            <a:ext cx="3838575" cy="1733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4890826"/>
      </p:ext>
    </p:extLst>
  </p:cSld>
  <p:clrMapOvr>
    <a:masterClrMapping/>
  </p:clrMapOvr>
  <p:transition spd="slow">
    <p:push dir="u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F05A237D-D442-7192-AC65-DB2BE6B9313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27452" y="1140434"/>
            <a:ext cx="4584589" cy="3261444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490EDC6C-31D8-C769-8BD2-E5B6777429E1}"/>
              </a:ext>
            </a:extLst>
          </p:cNvPr>
          <p:cNvSpPr txBox="1"/>
          <p:nvPr/>
        </p:nvSpPr>
        <p:spPr>
          <a:xfrm>
            <a:off x="4572000" y="348111"/>
            <a:ext cx="4816548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a-IR" dirty="0">
                <a:cs typeface="2  Titr" panose="00000700000000000000" pitchFamily="2" charset="-78"/>
              </a:rPr>
              <a:t>عملکرد  بسته مراقبت پرستاری بابت سال 1401 و 1402		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4BDC1183-9101-ABF3-22F9-E792669C147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7953" y="501999"/>
            <a:ext cx="3561909" cy="4305300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5" name="Google Shape;325;p40"/>
          <p:cNvSpPr/>
          <p:nvPr/>
        </p:nvSpPr>
        <p:spPr>
          <a:xfrm>
            <a:off x="537975" y="210250"/>
            <a:ext cx="3467700" cy="3467700"/>
          </a:xfrm>
          <a:prstGeom prst="ellipse">
            <a:avLst/>
          </a:prstGeom>
          <a:solidFill>
            <a:schemeClr val="dk1"/>
          </a:solidFill>
          <a:ln>
            <a:noFill/>
          </a:ln>
          <a:effectLst>
            <a:outerShdw blurRad="285750" dist="285750" dir="13860000" algn="bl" rotWithShape="0">
              <a:schemeClr val="dk1">
                <a:alpha val="40000"/>
              </a:scheme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zzzz</a:t>
            </a:r>
            <a:endParaRPr/>
          </a:p>
        </p:txBody>
      </p:sp>
      <p:sp>
        <p:nvSpPr>
          <p:cNvPr id="326" name="Google Shape;326;p40"/>
          <p:cNvSpPr txBox="1">
            <a:spLocks noGrp="1"/>
          </p:cNvSpPr>
          <p:nvPr>
            <p:ph type="title"/>
          </p:nvPr>
        </p:nvSpPr>
        <p:spPr>
          <a:xfrm>
            <a:off x="4660550" y="748500"/>
            <a:ext cx="3656100" cy="9591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4000" i="0" dirty="0"/>
              <a:t>اهداف کمیته:</a:t>
            </a:r>
            <a:endParaRPr sz="4000" i="0" dirty="0"/>
          </a:p>
        </p:txBody>
      </p:sp>
      <p:sp>
        <p:nvSpPr>
          <p:cNvPr id="327" name="Google Shape;327;p40"/>
          <p:cNvSpPr txBox="1">
            <a:spLocks noGrp="1"/>
          </p:cNvSpPr>
          <p:nvPr>
            <p:ph type="subTitle" idx="1"/>
          </p:nvPr>
        </p:nvSpPr>
        <p:spPr>
          <a:xfrm>
            <a:off x="3859618" y="1631250"/>
            <a:ext cx="5284381" cy="2951383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1" algn="r" rtl="1">
              <a:lnSpc>
                <a:spcPct val="150000"/>
              </a:lnSpc>
              <a:buFont typeface="Wingdings" pitchFamily="2" charset="2"/>
              <a:buChar char="v"/>
            </a:pPr>
            <a:r>
              <a:rPr lang="fa-IR" sz="1000" dirty="0">
                <a:solidFill>
                  <a:srgbClr val="7030A0"/>
                </a:solidFill>
                <a:cs typeface="B Titr" pitchFamily="2" charset="-78"/>
              </a:rPr>
              <a:t> </a:t>
            </a:r>
            <a:r>
              <a:rPr lang="fa-IR" sz="1100" dirty="0">
                <a:solidFill>
                  <a:srgbClr val="7030A0"/>
                </a:solidFill>
                <a:cs typeface="B Titr" pitchFamily="2" charset="-78"/>
              </a:rPr>
              <a:t>بررسی کاهش درآمد بیمارستان و ارائه راهکارهای مناسب جهت افزایش درامدی</a:t>
            </a:r>
          </a:p>
          <a:p>
            <a:pPr lvl="1" algn="r" rtl="1">
              <a:lnSpc>
                <a:spcPct val="150000"/>
              </a:lnSpc>
              <a:buFont typeface="Wingdings" pitchFamily="2" charset="2"/>
              <a:buChar char="v"/>
            </a:pPr>
            <a:r>
              <a:rPr lang="fa-IR" sz="1100" dirty="0">
                <a:solidFill>
                  <a:srgbClr val="7030A0"/>
                </a:solidFill>
                <a:cs typeface="B Titr" pitchFamily="2" charset="-78"/>
              </a:rPr>
              <a:t>بررسی علت </a:t>
            </a:r>
          </a:p>
          <a:p>
            <a:pPr lvl="2" algn="r" rtl="1">
              <a:lnSpc>
                <a:spcPct val="150000"/>
              </a:lnSpc>
              <a:buFont typeface="Wingdings" pitchFamily="2" charset="2"/>
              <a:buChar char="Ø"/>
            </a:pPr>
            <a:r>
              <a:rPr lang="fa-IR" sz="1200" dirty="0">
                <a:cs typeface="B Titr" pitchFamily="2" charset="-78"/>
              </a:rPr>
              <a:t>کسورات اسناد و نسخ</a:t>
            </a:r>
          </a:p>
          <a:p>
            <a:pPr lvl="2" algn="r" rtl="1">
              <a:lnSpc>
                <a:spcPct val="150000"/>
              </a:lnSpc>
              <a:buFont typeface="Wingdings" pitchFamily="2" charset="2"/>
              <a:buChar char="Ø"/>
            </a:pPr>
            <a:r>
              <a:rPr lang="fa-IR" sz="1200" dirty="0">
                <a:cs typeface="B Titr" pitchFamily="2" charset="-78"/>
              </a:rPr>
              <a:t>بدهکاران صندوق</a:t>
            </a:r>
          </a:p>
          <a:p>
            <a:pPr lvl="1" algn="r" rtl="1">
              <a:lnSpc>
                <a:spcPct val="150000"/>
              </a:lnSpc>
              <a:buFont typeface="Wingdings" pitchFamily="2" charset="2"/>
              <a:buChar char="v"/>
            </a:pPr>
            <a:r>
              <a:rPr lang="fa-IR" sz="1100" dirty="0">
                <a:solidFill>
                  <a:srgbClr val="7030A0"/>
                </a:solidFill>
                <a:cs typeface="B Titr" pitchFamily="2" charset="-78"/>
              </a:rPr>
              <a:t>ارائه راهکار های مناسب جهت رفع موارد فوق</a:t>
            </a:r>
          </a:p>
          <a:p>
            <a:pPr lvl="1" algn="r" rtl="1">
              <a:lnSpc>
                <a:spcPct val="150000"/>
              </a:lnSpc>
              <a:buFont typeface="Wingdings" pitchFamily="2" charset="2"/>
              <a:buChar char="v"/>
            </a:pPr>
            <a:r>
              <a:rPr lang="fa-IR" sz="1100" dirty="0">
                <a:solidFill>
                  <a:srgbClr val="7030A0"/>
                </a:solidFill>
                <a:cs typeface="B Titr" pitchFamily="2" charset="-78"/>
              </a:rPr>
              <a:t>جذب درامد اختصاصی بیمارستان </a:t>
            </a:r>
          </a:p>
          <a:p>
            <a:pPr lvl="1" algn="r" rtl="1">
              <a:lnSpc>
                <a:spcPct val="150000"/>
              </a:lnSpc>
              <a:buFont typeface="Wingdings" pitchFamily="2" charset="2"/>
              <a:buChar char="v"/>
            </a:pPr>
            <a:r>
              <a:rPr lang="fa-IR" sz="1100" dirty="0">
                <a:solidFill>
                  <a:srgbClr val="7030A0"/>
                </a:solidFill>
                <a:cs typeface="B Titr" pitchFamily="2" charset="-78"/>
              </a:rPr>
              <a:t>جلوگیری از هدر رفتن منابع مالی بیمارستان</a:t>
            </a:r>
          </a:p>
        </p:txBody>
      </p:sp>
      <p:pic>
        <p:nvPicPr>
          <p:cNvPr id="4" name="Picture Placeholder 3">
            <a:extLst>
              <a:ext uri="{FF2B5EF4-FFF2-40B4-BE49-F238E27FC236}">
                <a16:creationId xmlns:a16="http://schemas.microsoft.com/office/drawing/2014/main" id="{8D26122F-E47C-6013-1C2A-4E9AC7D1521F}"/>
              </a:ext>
            </a:extLst>
          </p:cNvPr>
          <p:cNvPicPr>
            <a:picLocks noGrp="1" noChangeAspect="1"/>
          </p:cNvPicPr>
          <p:nvPr>
            <p:ph type="pic" idx="2"/>
          </p:nvPr>
        </p:nvPicPr>
        <p:blipFill>
          <a:blip r:embed="rId3"/>
          <a:srcRect l="17011" r="17011"/>
          <a:stretch>
            <a:fillRect/>
          </a:stretch>
        </p:blipFill>
        <p:spPr>
          <a:xfrm>
            <a:off x="827350" y="748500"/>
            <a:ext cx="3352083" cy="3858900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ransition spd="slow">
    <p:push dir="u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2" name="Google Shape;382;p45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i="0" dirty="0">
                <a:cs typeface="2  Titr" panose="00000700000000000000" pitchFamily="2" charset="-78"/>
              </a:rPr>
              <a:t>خدمات پرتواتر بخش ها</a:t>
            </a:r>
            <a:endParaRPr i="0" dirty="0">
              <a:cs typeface="2  Titr" panose="00000700000000000000" pitchFamily="2" charset="-78"/>
            </a:endParaRPr>
          </a:p>
        </p:txBody>
      </p:sp>
      <p:sp>
        <p:nvSpPr>
          <p:cNvPr id="387" name="Google Shape;387;p45"/>
          <p:cNvSpPr txBox="1">
            <a:spLocks noGrp="1"/>
          </p:cNvSpPr>
          <p:nvPr>
            <p:ph type="subTitle" idx="5"/>
          </p:nvPr>
        </p:nvSpPr>
        <p:spPr>
          <a:xfrm>
            <a:off x="2794346" y="1338201"/>
            <a:ext cx="2052600" cy="457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1800" i="0" dirty="0">
                <a:cs typeface="2  Titr" panose="00000700000000000000" pitchFamily="2" charset="-78"/>
              </a:rPr>
              <a:t>سونوگرافی</a:t>
            </a:r>
          </a:p>
        </p:txBody>
      </p:sp>
      <p:sp>
        <p:nvSpPr>
          <p:cNvPr id="388" name="Google Shape;388;p45"/>
          <p:cNvSpPr txBox="1">
            <a:spLocks noGrp="1"/>
          </p:cNvSpPr>
          <p:nvPr>
            <p:ph type="subTitle" idx="6"/>
          </p:nvPr>
        </p:nvSpPr>
        <p:spPr>
          <a:xfrm>
            <a:off x="7046134" y="1294665"/>
            <a:ext cx="2052600" cy="457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1800" i="0" dirty="0">
                <a:cs typeface="2  Titr" panose="00000700000000000000" pitchFamily="2" charset="-78"/>
              </a:rPr>
              <a:t>رادیوگرافی</a:t>
            </a:r>
            <a:endParaRPr sz="1800" i="0" dirty="0">
              <a:cs typeface="2  Titr" panose="00000700000000000000" pitchFamily="2" charset="-78"/>
            </a:endParaRPr>
          </a:p>
        </p:txBody>
      </p:sp>
      <p:grpSp>
        <p:nvGrpSpPr>
          <p:cNvPr id="392" name="Google Shape;392;p45"/>
          <p:cNvGrpSpPr/>
          <p:nvPr/>
        </p:nvGrpSpPr>
        <p:grpSpPr>
          <a:xfrm>
            <a:off x="4307290" y="1839303"/>
            <a:ext cx="339359" cy="339253"/>
            <a:chOff x="5642475" y="1435075"/>
            <a:chExt cx="481975" cy="481825"/>
          </a:xfrm>
        </p:grpSpPr>
        <p:sp>
          <p:nvSpPr>
            <p:cNvPr id="393" name="Google Shape;393;p45"/>
            <p:cNvSpPr/>
            <p:nvPr/>
          </p:nvSpPr>
          <p:spPr>
            <a:xfrm>
              <a:off x="5642475" y="1435075"/>
              <a:ext cx="481975" cy="340675"/>
            </a:xfrm>
            <a:custGeom>
              <a:avLst/>
              <a:gdLst/>
              <a:ahLst/>
              <a:cxnLst/>
              <a:rect l="l" t="t" r="r" b="b"/>
              <a:pathLst>
                <a:path w="19279" h="13627" extrusionOk="0">
                  <a:moveTo>
                    <a:pt x="2262" y="2259"/>
                  </a:moveTo>
                  <a:cubicBezTo>
                    <a:pt x="2883" y="2259"/>
                    <a:pt x="3428" y="2765"/>
                    <a:pt x="3428" y="3389"/>
                  </a:cubicBezTo>
                  <a:lnTo>
                    <a:pt x="3428" y="7342"/>
                  </a:lnTo>
                  <a:cubicBezTo>
                    <a:pt x="3428" y="7366"/>
                    <a:pt x="3434" y="7394"/>
                    <a:pt x="3434" y="7418"/>
                  </a:cubicBezTo>
                  <a:lnTo>
                    <a:pt x="1636" y="6246"/>
                  </a:lnTo>
                  <a:cubicBezTo>
                    <a:pt x="1320" y="6035"/>
                    <a:pt x="1130" y="5683"/>
                    <a:pt x="1133" y="5304"/>
                  </a:cubicBezTo>
                  <a:lnTo>
                    <a:pt x="1133" y="3389"/>
                  </a:lnTo>
                  <a:cubicBezTo>
                    <a:pt x="1133" y="2765"/>
                    <a:pt x="1636" y="2259"/>
                    <a:pt x="2262" y="2259"/>
                  </a:cubicBezTo>
                  <a:close/>
                  <a:moveTo>
                    <a:pt x="17017" y="2259"/>
                  </a:moveTo>
                  <a:cubicBezTo>
                    <a:pt x="17641" y="2259"/>
                    <a:pt x="18147" y="2765"/>
                    <a:pt x="18147" y="3389"/>
                  </a:cubicBezTo>
                  <a:lnTo>
                    <a:pt x="18147" y="5307"/>
                  </a:lnTo>
                  <a:cubicBezTo>
                    <a:pt x="18147" y="5683"/>
                    <a:pt x="17957" y="6035"/>
                    <a:pt x="17644" y="6246"/>
                  </a:cubicBezTo>
                  <a:lnTo>
                    <a:pt x="15843" y="7421"/>
                  </a:lnTo>
                  <a:cubicBezTo>
                    <a:pt x="15843" y="7394"/>
                    <a:pt x="15849" y="7369"/>
                    <a:pt x="15849" y="7342"/>
                  </a:cubicBezTo>
                  <a:lnTo>
                    <a:pt x="15849" y="3389"/>
                  </a:lnTo>
                  <a:cubicBezTo>
                    <a:pt x="15849" y="2765"/>
                    <a:pt x="16394" y="2259"/>
                    <a:pt x="17017" y="2259"/>
                  </a:cubicBezTo>
                  <a:close/>
                  <a:moveTo>
                    <a:pt x="9638" y="2284"/>
                  </a:moveTo>
                  <a:cubicBezTo>
                    <a:pt x="9845" y="2284"/>
                    <a:pt x="10051" y="2381"/>
                    <a:pt x="10146" y="2576"/>
                  </a:cubicBezTo>
                  <a:lnTo>
                    <a:pt x="10883" y="4069"/>
                  </a:lnTo>
                  <a:lnTo>
                    <a:pt x="12534" y="4310"/>
                  </a:lnTo>
                  <a:cubicBezTo>
                    <a:pt x="12994" y="4376"/>
                    <a:pt x="13181" y="4945"/>
                    <a:pt x="12847" y="5274"/>
                  </a:cubicBezTo>
                  <a:lnTo>
                    <a:pt x="11651" y="6439"/>
                  </a:lnTo>
                  <a:lnTo>
                    <a:pt x="11934" y="8080"/>
                  </a:lnTo>
                  <a:cubicBezTo>
                    <a:pt x="11996" y="8445"/>
                    <a:pt x="11705" y="8742"/>
                    <a:pt x="11376" y="8742"/>
                  </a:cubicBezTo>
                  <a:cubicBezTo>
                    <a:pt x="11290" y="8742"/>
                    <a:pt x="11201" y="8721"/>
                    <a:pt x="11115" y="8676"/>
                  </a:cubicBezTo>
                  <a:lnTo>
                    <a:pt x="9637" y="7899"/>
                  </a:lnTo>
                  <a:lnTo>
                    <a:pt x="8161" y="8676"/>
                  </a:lnTo>
                  <a:cubicBezTo>
                    <a:pt x="8076" y="8721"/>
                    <a:pt x="7987" y="8742"/>
                    <a:pt x="7900" y="8742"/>
                  </a:cubicBezTo>
                  <a:cubicBezTo>
                    <a:pt x="7571" y="8742"/>
                    <a:pt x="7280" y="8445"/>
                    <a:pt x="7342" y="8080"/>
                  </a:cubicBezTo>
                  <a:lnTo>
                    <a:pt x="7625" y="6439"/>
                  </a:lnTo>
                  <a:lnTo>
                    <a:pt x="6430" y="5271"/>
                  </a:lnTo>
                  <a:cubicBezTo>
                    <a:pt x="6279" y="5120"/>
                    <a:pt x="6222" y="4897"/>
                    <a:pt x="6288" y="4692"/>
                  </a:cubicBezTo>
                  <a:cubicBezTo>
                    <a:pt x="6355" y="4488"/>
                    <a:pt x="6532" y="4340"/>
                    <a:pt x="6743" y="4310"/>
                  </a:cubicBezTo>
                  <a:lnTo>
                    <a:pt x="8393" y="4069"/>
                  </a:lnTo>
                  <a:lnTo>
                    <a:pt x="9131" y="2576"/>
                  </a:lnTo>
                  <a:cubicBezTo>
                    <a:pt x="9226" y="2381"/>
                    <a:pt x="9432" y="2284"/>
                    <a:pt x="9638" y="2284"/>
                  </a:cubicBezTo>
                  <a:close/>
                  <a:moveTo>
                    <a:pt x="3994" y="1"/>
                  </a:moveTo>
                  <a:cubicBezTo>
                    <a:pt x="3681" y="1"/>
                    <a:pt x="3428" y="254"/>
                    <a:pt x="3428" y="567"/>
                  </a:cubicBezTo>
                  <a:lnTo>
                    <a:pt x="3428" y="1443"/>
                  </a:lnTo>
                  <a:cubicBezTo>
                    <a:pt x="3072" y="1242"/>
                    <a:pt x="2669" y="1133"/>
                    <a:pt x="2262" y="1130"/>
                  </a:cubicBezTo>
                  <a:cubicBezTo>
                    <a:pt x="1013" y="1130"/>
                    <a:pt x="4" y="2142"/>
                    <a:pt x="4" y="3389"/>
                  </a:cubicBezTo>
                  <a:lnTo>
                    <a:pt x="4" y="5307"/>
                  </a:lnTo>
                  <a:cubicBezTo>
                    <a:pt x="1" y="6060"/>
                    <a:pt x="380" y="6767"/>
                    <a:pt x="1010" y="7186"/>
                  </a:cubicBezTo>
                  <a:lnTo>
                    <a:pt x="3681" y="8941"/>
                  </a:lnTo>
                  <a:cubicBezTo>
                    <a:pt x="3690" y="8947"/>
                    <a:pt x="3702" y="8944"/>
                    <a:pt x="3714" y="8950"/>
                  </a:cubicBezTo>
                  <a:cubicBezTo>
                    <a:pt x="4129" y="10107"/>
                    <a:pt x="5006" y="11037"/>
                    <a:pt x="6297" y="11642"/>
                  </a:cubicBezTo>
                  <a:cubicBezTo>
                    <a:pt x="7137" y="12034"/>
                    <a:pt x="7692" y="12817"/>
                    <a:pt x="7866" y="13627"/>
                  </a:cubicBezTo>
                  <a:lnTo>
                    <a:pt x="11386" y="13627"/>
                  </a:lnTo>
                  <a:cubicBezTo>
                    <a:pt x="11504" y="12844"/>
                    <a:pt x="11949" y="12067"/>
                    <a:pt x="12648" y="11676"/>
                  </a:cubicBezTo>
                  <a:cubicBezTo>
                    <a:pt x="14003" y="10908"/>
                    <a:pt x="15027" y="10101"/>
                    <a:pt x="15521" y="8965"/>
                  </a:cubicBezTo>
                  <a:cubicBezTo>
                    <a:pt x="15545" y="8953"/>
                    <a:pt x="15575" y="8956"/>
                    <a:pt x="15599" y="8941"/>
                  </a:cubicBezTo>
                  <a:lnTo>
                    <a:pt x="18273" y="7186"/>
                  </a:lnTo>
                  <a:cubicBezTo>
                    <a:pt x="18899" y="6767"/>
                    <a:pt x="19279" y="6063"/>
                    <a:pt x="19279" y="5307"/>
                  </a:cubicBezTo>
                  <a:lnTo>
                    <a:pt x="19279" y="3389"/>
                  </a:lnTo>
                  <a:cubicBezTo>
                    <a:pt x="19276" y="2142"/>
                    <a:pt x="18267" y="1130"/>
                    <a:pt x="17020" y="1130"/>
                  </a:cubicBezTo>
                  <a:cubicBezTo>
                    <a:pt x="16611" y="1133"/>
                    <a:pt x="16207" y="1242"/>
                    <a:pt x="15852" y="1443"/>
                  </a:cubicBezTo>
                  <a:lnTo>
                    <a:pt x="15852" y="567"/>
                  </a:lnTo>
                  <a:cubicBezTo>
                    <a:pt x="15852" y="254"/>
                    <a:pt x="15599" y="1"/>
                    <a:pt x="1528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394" name="Google Shape;394;p45"/>
            <p:cNvSpPr/>
            <p:nvPr/>
          </p:nvSpPr>
          <p:spPr>
            <a:xfrm>
              <a:off x="5756375" y="1803975"/>
              <a:ext cx="254100" cy="112925"/>
            </a:xfrm>
            <a:custGeom>
              <a:avLst/>
              <a:gdLst/>
              <a:ahLst/>
              <a:cxnLst/>
              <a:rect l="l" t="t" r="r" b="b"/>
              <a:pathLst>
                <a:path w="10164" h="4517" extrusionOk="0">
                  <a:moveTo>
                    <a:pt x="2259" y="0"/>
                  </a:moveTo>
                  <a:cubicBezTo>
                    <a:pt x="1636" y="0"/>
                    <a:pt x="1130" y="506"/>
                    <a:pt x="1130" y="1129"/>
                  </a:cubicBezTo>
                  <a:lnTo>
                    <a:pt x="1130" y="1695"/>
                  </a:lnTo>
                  <a:lnTo>
                    <a:pt x="2825" y="1695"/>
                  </a:lnTo>
                  <a:cubicBezTo>
                    <a:pt x="3136" y="1695"/>
                    <a:pt x="3389" y="1945"/>
                    <a:pt x="3389" y="2258"/>
                  </a:cubicBezTo>
                  <a:cubicBezTo>
                    <a:pt x="3389" y="2572"/>
                    <a:pt x="3136" y="2825"/>
                    <a:pt x="2825" y="2825"/>
                  </a:cubicBezTo>
                  <a:lnTo>
                    <a:pt x="567" y="2825"/>
                  </a:lnTo>
                  <a:cubicBezTo>
                    <a:pt x="254" y="2825"/>
                    <a:pt x="1" y="3075"/>
                    <a:pt x="1" y="3388"/>
                  </a:cubicBezTo>
                  <a:lnTo>
                    <a:pt x="1" y="3954"/>
                  </a:lnTo>
                  <a:cubicBezTo>
                    <a:pt x="1" y="4264"/>
                    <a:pt x="254" y="4517"/>
                    <a:pt x="567" y="4517"/>
                  </a:cubicBezTo>
                  <a:lnTo>
                    <a:pt x="9601" y="4517"/>
                  </a:lnTo>
                  <a:cubicBezTo>
                    <a:pt x="9911" y="4517"/>
                    <a:pt x="10164" y="4264"/>
                    <a:pt x="10164" y="3954"/>
                  </a:cubicBezTo>
                  <a:lnTo>
                    <a:pt x="10164" y="3388"/>
                  </a:lnTo>
                  <a:cubicBezTo>
                    <a:pt x="10164" y="3075"/>
                    <a:pt x="9911" y="2825"/>
                    <a:pt x="9601" y="2825"/>
                  </a:cubicBezTo>
                  <a:lnTo>
                    <a:pt x="7342" y="2825"/>
                  </a:lnTo>
                  <a:cubicBezTo>
                    <a:pt x="7029" y="2825"/>
                    <a:pt x="6776" y="2572"/>
                    <a:pt x="6776" y="2258"/>
                  </a:cubicBezTo>
                  <a:cubicBezTo>
                    <a:pt x="6776" y="1945"/>
                    <a:pt x="7029" y="1695"/>
                    <a:pt x="7342" y="1695"/>
                  </a:cubicBezTo>
                  <a:lnTo>
                    <a:pt x="9035" y="1695"/>
                  </a:lnTo>
                  <a:lnTo>
                    <a:pt x="9035" y="1129"/>
                  </a:lnTo>
                  <a:cubicBezTo>
                    <a:pt x="9035" y="506"/>
                    <a:pt x="8529" y="0"/>
                    <a:pt x="790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395" name="Google Shape;395;p45"/>
            <p:cNvSpPr/>
            <p:nvPr/>
          </p:nvSpPr>
          <p:spPr>
            <a:xfrm>
              <a:off x="5843400" y="1537550"/>
              <a:ext cx="79975" cy="76125"/>
            </a:xfrm>
            <a:custGeom>
              <a:avLst/>
              <a:gdLst/>
              <a:ahLst/>
              <a:cxnLst/>
              <a:rect l="l" t="t" r="r" b="b"/>
              <a:pathLst>
                <a:path w="3199" h="3045" extrusionOk="0">
                  <a:moveTo>
                    <a:pt x="1603" y="0"/>
                  </a:moveTo>
                  <a:lnTo>
                    <a:pt x="1238" y="738"/>
                  </a:lnTo>
                  <a:cubicBezTo>
                    <a:pt x="1157" y="904"/>
                    <a:pt x="998" y="1018"/>
                    <a:pt x="814" y="1045"/>
                  </a:cubicBezTo>
                  <a:lnTo>
                    <a:pt x="1" y="1163"/>
                  </a:lnTo>
                  <a:lnTo>
                    <a:pt x="588" y="1735"/>
                  </a:lnTo>
                  <a:cubicBezTo>
                    <a:pt x="721" y="1864"/>
                    <a:pt x="784" y="2051"/>
                    <a:pt x="751" y="2235"/>
                  </a:cubicBezTo>
                  <a:lnTo>
                    <a:pt x="612" y="3045"/>
                  </a:lnTo>
                  <a:lnTo>
                    <a:pt x="1338" y="2662"/>
                  </a:lnTo>
                  <a:cubicBezTo>
                    <a:pt x="1421" y="2619"/>
                    <a:pt x="1511" y="2597"/>
                    <a:pt x="1601" y="2597"/>
                  </a:cubicBezTo>
                  <a:cubicBezTo>
                    <a:pt x="1691" y="2597"/>
                    <a:pt x="1781" y="2619"/>
                    <a:pt x="1862" y="2662"/>
                  </a:cubicBezTo>
                  <a:lnTo>
                    <a:pt x="2588" y="3045"/>
                  </a:lnTo>
                  <a:lnTo>
                    <a:pt x="2452" y="2235"/>
                  </a:lnTo>
                  <a:cubicBezTo>
                    <a:pt x="2419" y="2051"/>
                    <a:pt x="2479" y="1864"/>
                    <a:pt x="2612" y="1735"/>
                  </a:cubicBezTo>
                  <a:lnTo>
                    <a:pt x="3199" y="1163"/>
                  </a:lnTo>
                  <a:lnTo>
                    <a:pt x="2389" y="1045"/>
                  </a:lnTo>
                  <a:cubicBezTo>
                    <a:pt x="2205" y="1018"/>
                    <a:pt x="2045" y="904"/>
                    <a:pt x="1964" y="735"/>
                  </a:cubicBezTo>
                  <a:lnTo>
                    <a:pt x="1603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</p:grpSp>
      <p:grpSp>
        <p:nvGrpSpPr>
          <p:cNvPr id="396" name="Google Shape;396;p45"/>
          <p:cNvGrpSpPr/>
          <p:nvPr/>
        </p:nvGrpSpPr>
        <p:grpSpPr>
          <a:xfrm>
            <a:off x="1563104" y="1861876"/>
            <a:ext cx="339306" cy="251698"/>
            <a:chOff x="2678275" y="2090100"/>
            <a:chExt cx="481900" cy="357475"/>
          </a:xfrm>
        </p:grpSpPr>
        <p:sp>
          <p:nvSpPr>
            <p:cNvPr id="397" name="Google Shape;397;p45"/>
            <p:cNvSpPr/>
            <p:nvPr/>
          </p:nvSpPr>
          <p:spPr>
            <a:xfrm>
              <a:off x="2899450" y="2249100"/>
              <a:ext cx="39550" cy="39550"/>
            </a:xfrm>
            <a:custGeom>
              <a:avLst/>
              <a:gdLst/>
              <a:ahLst/>
              <a:cxnLst/>
              <a:rect l="l" t="t" r="r" b="b"/>
              <a:pathLst>
                <a:path w="1582" h="1582" extrusionOk="0">
                  <a:moveTo>
                    <a:pt x="793" y="1"/>
                  </a:moveTo>
                  <a:cubicBezTo>
                    <a:pt x="356" y="1"/>
                    <a:pt x="1" y="353"/>
                    <a:pt x="1" y="790"/>
                  </a:cubicBezTo>
                  <a:cubicBezTo>
                    <a:pt x="1" y="1226"/>
                    <a:pt x="356" y="1581"/>
                    <a:pt x="793" y="1581"/>
                  </a:cubicBezTo>
                  <a:cubicBezTo>
                    <a:pt x="1227" y="1581"/>
                    <a:pt x="1582" y="1226"/>
                    <a:pt x="1582" y="790"/>
                  </a:cubicBezTo>
                  <a:cubicBezTo>
                    <a:pt x="1582" y="353"/>
                    <a:pt x="1227" y="1"/>
                    <a:pt x="79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398" name="Google Shape;398;p45"/>
            <p:cNvSpPr/>
            <p:nvPr/>
          </p:nvSpPr>
          <p:spPr>
            <a:xfrm>
              <a:off x="3092400" y="2249100"/>
              <a:ext cx="39550" cy="39550"/>
            </a:xfrm>
            <a:custGeom>
              <a:avLst/>
              <a:gdLst/>
              <a:ahLst/>
              <a:cxnLst/>
              <a:rect l="l" t="t" r="r" b="b"/>
              <a:pathLst>
                <a:path w="1582" h="1582" extrusionOk="0">
                  <a:moveTo>
                    <a:pt x="790" y="1"/>
                  </a:moveTo>
                  <a:cubicBezTo>
                    <a:pt x="353" y="1"/>
                    <a:pt x="1" y="353"/>
                    <a:pt x="1" y="790"/>
                  </a:cubicBezTo>
                  <a:cubicBezTo>
                    <a:pt x="1" y="1226"/>
                    <a:pt x="353" y="1581"/>
                    <a:pt x="790" y="1581"/>
                  </a:cubicBezTo>
                  <a:cubicBezTo>
                    <a:pt x="1226" y="1581"/>
                    <a:pt x="1582" y="1226"/>
                    <a:pt x="1582" y="790"/>
                  </a:cubicBezTo>
                  <a:cubicBezTo>
                    <a:pt x="1582" y="353"/>
                    <a:pt x="1226" y="1"/>
                    <a:pt x="79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399" name="Google Shape;399;p45"/>
            <p:cNvSpPr/>
            <p:nvPr/>
          </p:nvSpPr>
          <p:spPr>
            <a:xfrm>
              <a:off x="2678350" y="2389425"/>
              <a:ext cx="481825" cy="58150"/>
            </a:xfrm>
            <a:custGeom>
              <a:avLst/>
              <a:gdLst/>
              <a:ahLst/>
              <a:cxnLst/>
              <a:rect l="l" t="t" r="r" b="b"/>
              <a:pathLst>
                <a:path w="19273" h="2326" extrusionOk="0">
                  <a:moveTo>
                    <a:pt x="1" y="1"/>
                  </a:moveTo>
                  <a:lnTo>
                    <a:pt x="1" y="1759"/>
                  </a:lnTo>
                  <a:cubicBezTo>
                    <a:pt x="1" y="2072"/>
                    <a:pt x="251" y="2325"/>
                    <a:pt x="564" y="2325"/>
                  </a:cubicBezTo>
                  <a:lnTo>
                    <a:pt x="18707" y="2325"/>
                  </a:lnTo>
                  <a:cubicBezTo>
                    <a:pt x="19020" y="2325"/>
                    <a:pt x="19273" y="2072"/>
                    <a:pt x="19273" y="1759"/>
                  </a:cubicBezTo>
                  <a:lnTo>
                    <a:pt x="19273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400" name="Google Shape;400;p45"/>
            <p:cNvSpPr/>
            <p:nvPr/>
          </p:nvSpPr>
          <p:spPr>
            <a:xfrm>
              <a:off x="2706600" y="2249100"/>
              <a:ext cx="39550" cy="39550"/>
            </a:xfrm>
            <a:custGeom>
              <a:avLst/>
              <a:gdLst/>
              <a:ahLst/>
              <a:cxnLst/>
              <a:rect l="l" t="t" r="r" b="b"/>
              <a:pathLst>
                <a:path w="1582" h="1582" extrusionOk="0">
                  <a:moveTo>
                    <a:pt x="789" y="1"/>
                  </a:moveTo>
                  <a:cubicBezTo>
                    <a:pt x="352" y="1"/>
                    <a:pt x="0" y="353"/>
                    <a:pt x="0" y="790"/>
                  </a:cubicBezTo>
                  <a:cubicBezTo>
                    <a:pt x="0" y="1226"/>
                    <a:pt x="352" y="1581"/>
                    <a:pt x="789" y="1581"/>
                  </a:cubicBezTo>
                  <a:cubicBezTo>
                    <a:pt x="1226" y="1581"/>
                    <a:pt x="1581" y="1226"/>
                    <a:pt x="1581" y="790"/>
                  </a:cubicBezTo>
                  <a:cubicBezTo>
                    <a:pt x="1581" y="353"/>
                    <a:pt x="1226" y="1"/>
                    <a:pt x="78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401" name="Google Shape;401;p45"/>
            <p:cNvSpPr/>
            <p:nvPr/>
          </p:nvSpPr>
          <p:spPr>
            <a:xfrm>
              <a:off x="2678275" y="2090100"/>
              <a:ext cx="481900" cy="271125"/>
            </a:xfrm>
            <a:custGeom>
              <a:avLst/>
              <a:gdLst/>
              <a:ahLst/>
              <a:cxnLst/>
              <a:rect l="l" t="t" r="r" b="b"/>
              <a:pathLst>
                <a:path w="19276" h="10845" extrusionOk="0">
                  <a:moveTo>
                    <a:pt x="9638" y="5229"/>
                  </a:moveTo>
                  <a:cubicBezTo>
                    <a:pt x="9885" y="5229"/>
                    <a:pt x="10134" y="5277"/>
                    <a:pt x="10372" y="5376"/>
                  </a:cubicBezTo>
                  <a:cubicBezTo>
                    <a:pt x="11091" y="5674"/>
                    <a:pt x="11558" y="6373"/>
                    <a:pt x="11558" y="7150"/>
                  </a:cubicBezTo>
                  <a:cubicBezTo>
                    <a:pt x="11558" y="8209"/>
                    <a:pt x="10697" y="9068"/>
                    <a:pt x="9640" y="9071"/>
                  </a:cubicBezTo>
                  <a:cubicBezTo>
                    <a:pt x="8863" y="9071"/>
                    <a:pt x="8161" y="8601"/>
                    <a:pt x="7866" y="7884"/>
                  </a:cubicBezTo>
                  <a:cubicBezTo>
                    <a:pt x="7568" y="7168"/>
                    <a:pt x="7731" y="6343"/>
                    <a:pt x="8282" y="5791"/>
                  </a:cubicBezTo>
                  <a:cubicBezTo>
                    <a:pt x="8648" y="5425"/>
                    <a:pt x="9139" y="5229"/>
                    <a:pt x="9638" y="5229"/>
                  </a:cubicBezTo>
                  <a:close/>
                  <a:moveTo>
                    <a:pt x="571" y="1"/>
                  </a:moveTo>
                  <a:cubicBezTo>
                    <a:pt x="281" y="1"/>
                    <a:pt x="3" y="226"/>
                    <a:pt x="1" y="567"/>
                  </a:cubicBezTo>
                  <a:lnTo>
                    <a:pt x="1" y="7150"/>
                  </a:lnTo>
                  <a:cubicBezTo>
                    <a:pt x="1" y="6373"/>
                    <a:pt x="471" y="5674"/>
                    <a:pt x="1187" y="5376"/>
                  </a:cubicBezTo>
                  <a:cubicBezTo>
                    <a:pt x="1425" y="5277"/>
                    <a:pt x="1674" y="5229"/>
                    <a:pt x="1921" y="5229"/>
                  </a:cubicBezTo>
                  <a:cubicBezTo>
                    <a:pt x="2420" y="5229"/>
                    <a:pt x="2912" y="5425"/>
                    <a:pt x="3280" y="5791"/>
                  </a:cubicBezTo>
                  <a:cubicBezTo>
                    <a:pt x="3828" y="6343"/>
                    <a:pt x="3994" y="7168"/>
                    <a:pt x="3696" y="7884"/>
                  </a:cubicBezTo>
                  <a:cubicBezTo>
                    <a:pt x="3398" y="8601"/>
                    <a:pt x="2699" y="9071"/>
                    <a:pt x="1922" y="9071"/>
                  </a:cubicBezTo>
                  <a:cubicBezTo>
                    <a:pt x="862" y="9068"/>
                    <a:pt x="4" y="8209"/>
                    <a:pt x="1" y="7150"/>
                  </a:cubicBezTo>
                  <a:lnTo>
                    <a:pt x="1" y="10844"/>
                  </a:lnTo>
                  <a:lnTo>
                    <a:pt x="19276" y="10844"/>
                  </a:lnTo>
                  <a:lnTo>
                    <a:pt x="19276" y="7150"/>
                  </a:lnTo>
                  <a:cubicBezTo>
                    <a:pt x="19276" y="7926"/>
                    <a:pt x="18806" y="8625"/>
                    <a:pt x="18089" y="8923"/>
                  </a:cubicBezTo>
                  <a:cubicBezTo>
                    <a:pt x="17852" y="9022"/>
                    <a:pt x="17603" y="9070"/>
                    <a:pt x="17356" y="9070"/>
                  </a:cubicBezTo>
                  <a:cubicBezTo>
                    <a:pt x="16857" y="9070"/>
                    <a:pt x="16365" y="8874"/>
                    <a:pt x="15997" y="8508"/>
                  </a:cubicBezTo>
                  <a:cubicBezTo>
                    <a:pt x="15449" y="7957"/>
                    <a:pt x="15283" y="7131"/>
                    <a:pt x="15581" y="6415"/>
                  </a:cubicBezTo>
                  <a:cubicBezTo>
                    <a:pt x="15879" y="5698"/>
                    <a:pt x="16578" y="5231"/>
                    <a:pt x="17355" y="5231"/>
                  </a:cubicBezTo>
                  <a:cubicBezTo>
                    <a:pt x="18415" y="5231"/>
                    <a:pt x="19273" y="6090"/>
                    <a:pt x="19276" y="7150"/>
                  </a:cubicBezTo>
                  <a:lnTo>
                    <a:pt x="19276" y="567"/>
                  </a:lnTo>
                  <a:cubicBezTo>
                    <a:pt x="19276" y="341"/>
                    <a:pt x="19137" y="133"/>
                    <a:pt x="18927" y="46"/>
                  </a:cubicBezTo>
                  <a:cubicBezTo>
                    <a:pt x="18857" y="17"/>
                    <a:pt x="18783" y="2"/>
                    <a:pt x="18709" y="2"/>
                  </a:cubicBezTo>
                  <a:cubicBezTo>
                    <a:pt x="18564" y="2"/>
                    <a:pt x="18420" y="58"/>
                    <a:pt x="18312" y="166"/>
                  </a:cubicBezTo>
                  <a:lnTo>
                    <a:pt x="14783" y="3641"/>
                  </a:lnTo>
                  <a:lnTo>
                    <a:pt x="9971" y="112"/>
                  </a:lnTo>
                  <a:cubicBezTo>
                    <a:pt x="9871" y="38"/>
                    <a:pt x="9754" y="1"/>
                    <a:pt x="9636" y="1"/>
                  </a:cubicBezTo>
                  <a:cubicBezTo>
                    <a:pt x="9517" y="1"/>
                    <a:pt x="9397" y="39"/>
                    <a:pt x="9297" y="115"/>
                  </a:cubicBezTo>
                  <a:lnTo>
                    <a:pt x="4656" y="3641"/>
                  </a:lnTo>
                  <a:lnTo>
                    <a:pt x="952" y="154"/>
                  </a:lnTo>
                  <a:cubicBezTo>
                    <a:pt x="840" y="48"/>
                    <a:pt x="704" y="1"/>
                    <a:pt x="57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</p:grpSp>
      <p:pic>
        <p:nvPicPr>
          <p:cNvPr id="4" name="Picture 3">
            <a:extLst>
              <a:ext uri="{FF2B5EF4-FFF2-40B4-BE49-F238E27FC236}">
                <a16:creationId xmlns:a16="http://schemas.microsoft.com/office/drawing/2014/main" id="{E5149430-E750-F81C-FF69-6CD90D76AA2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13711" y="2255119"/>
            <a:ext cx="3897114" cy="2856591"/>
          </a:xfrm>
          <a:prstGeom prst="rect">
            <a:avLst/>
          </a:prstGeom>
        </p:spPr>
      </p:pic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80D09144-EDCF-69B9-632E-92351513C03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45901760"/>
              </p:ext>
            </p:extLst>
          </p:nvPr>
        </p:nvGraphicFramePr>
        <p:xfrm>
          <a:off x="136304" y="1911456"/>
          <a:ext cx="4643876" cy="216894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Worksheet" r:id="rId4" imgW="4915041" imgH="2295383" progId="Excel.Sheet.12">
                  <p:embed/>
                </p:oleObj>
              </mc:Choice>
              <mc:Fallback>
                <p:oleObj name="Worksheet" r:id="rId4" imgW="4915041" imgH="2295383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36304" y="1911456"/>
                        <a:ext cx="4643876" cy="216894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3" name="Picture 12">
            <a:extLst>
              <a:ext uri="{FF2B5EF4-FFF2-40B4-BE49-F238E27FC236}">
                <a16:creationId xmlns:a16="http://schemas.microsoft.com/office/drawing/2014/main" id="{027EF829-CEEE-E0F7-492F-1496E21B544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15311" y="654506"/>
            <a:ext cx="2052601" cy="119744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BF9D45BB-DA98-FEC8-779D-2D94314FA2F7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279422" y="1030352"/>
            <a:ext cx="2052601" cy="125158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push dir="u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2" name="Google Shape;382;p45"/>
          <p:cNvSpPr txBox="1">
            <a:spLocks noGrp="1"/>
          </p:cNvSpPr>
          <p:nvPr>
            <p:ph type="title"/>
          </p:nvPr>
        </p:nvSpPr>
        <p:spPr>
          <a:xfrm>
            <a:off x="794649" y="91579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2800" i="0" dirty="0">
                <a:cs typeface="2  Titr" panose="00000700000000000000" pitchFamily="2" charset="-78"/>
              </a:rPr>
              <a:t>خدمات پرتواتر بخش ها</a:t>
            </a:r>
            <a:endParaRPr sz="2800" i="0" dirty="0">
              <a:cs typeface="2  Titr" panose="00000700000000000000" pitchFamily="2" charset="-78"/>
            </a:endParaRPr>
          </a:p>
        </p:txBody>
      </p:sp>
      <p:sp>
        <p:nvSpPr>
          <p:cNvPr id="386" name="Google Shape;386;p45"/>
          <p:cNvSpPr txBox="1">
            <a:spLocks noGrp="1"/>
          </p:cNvSpPr>
          <p:nvPr>
            <p:ph type="subTitle" idx="4"/>
          </p:nvPr>
        </p:nvSpPr>
        <p:spPr>
          <a:xfrm>
            <a:off x="1301087" y="640980"/>
            <a:ext cx="2052600" cy="457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1800" i="0" dirty="0">
                <a:cs typeface="2  Titr" panose="00000700000000000000" pitchFamily="2" charset="-78"/>
              </a:rPr>
              <a:t>آزمایشگاه</a:t>
            </a:r>
          </a:p>
        </p:txBody>
      </p:sp>
      <p:sp>
        <p:nvSpPr>
          <p:cNvPr id="388" name="Google Shape;388;p45"/>
          <p:cNvSpPr txBox="1">
            <a:spLocks noGrp="1"/>
          </p:cNvSpPr>
          <p:nvPr>
            <p:ph type="subTitle" idx="6"/>
          </p:nvPr>
        </p:nvSpPr>
        <p:spPr>
          <a:xfrm>
            <a:off x="6565439" y="617680"/>
            <a:ext cx="2052600" cy="457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1800" i="0" dirty="0">
                <a:cs typeface="2  Titr" panose="00000700000000000000" pitchFamily="2" charset="-78"/>
              </a:rPr>
              <a:t>اعمال جراحی</a:t>
            </a:r>
            <a:endParaRPr sz="1800" i="0" dirty="0">
              <a:cs typeface="2  Titr" panose="00000700000000000000" pitchFamily="2" charset="-78"/>
            </a:endParaRPr>
          </a:p>
        </p:txBody>
      </p:sp>
      <p:grpSp>
        <p:nvGrpSpPr>
          <p:cNvPr id="392" name="Google Shape;392;p45"/>
          <p:cNvGrpSpPr/>
          <p:nvPr/>
        </p:nvGrpSpPr>
        <p:grpSpPr>
          <a:xfrm>
            <a:off x="4307290" y="1839303"/>
            <a:ext cx="339359" cy="339253"/>
            <a:chOff x="5642475" y="1435075"/>
            <a:chExt cx="481975" cy="481825"/>
          </a:xfrm>
        </p:grpSpPr>
        <p:sp>
          <p:nvSpPr>
            <p:cNvPr id="393" name="Google Shape;393;p45"/>
            <p:cNvSpPr/>
            <p:nvPr/>
          </p:nvSpPr>
          <p:spPr>
            <a:xfrm>
              <a:off x="5642475" y="1435075"/>
              <a:ext cx="481975" cy="340675"/>
            </a:xfrm>
            <a:custGeom>
              <a:avLst/>
              <a:gdLst/>
              <a:ahLst/>
              <a:cxnLst/>
              <a:rect l="l" t="t" r="r" b="b"/>
              <a:pathLst>
                <a:path w="19279" h="13627" extrusionOk="0">
                  <a:moveTo>
                    <a:pt x="2262" y="2259"/>
                  </a:moveTo>
                  <a:cubicBezTo>
                    <a:pt x="2883" y="2259"/>
                    <a:pt x="3428" y="2765"/>
                    <a:pt x="3428" y="3389"/>
                  </a:cubicBezTo>
                  <a:lnTo>
                    <a:pt x="3428" y="7342"/>
                  </a:lnTo>
                  <a:cubicBezTo>
                    <a:pt x="3428" y="7366"/>
                    <a:pt x="3434" y="7394"/>
                    <a:pt x="3434" y="7418"/>
                  </a:cubicBezTo>
                  <a:lnTo>
                    <a:pt x="1636" y="6246"/>
                  </a:lnTo>
                  <a:cubicBezTo>
                    <a:pt x="1320" y="6035"/>
                    <a:pt x="1130" y="5683"/>
                    <a:pt x="1133" y="5304"/>
                  </a:cubicBezTo>
                  <a:lnTo>
                    <a:pt x="1133" y="3389"/>
                  </a:lnTo>
                  <a:cubicBezTo>
                    <a:pt x="1133" y="2765"/>
                    <a:pt x="1636" y="2259"/>
                    <a:pt x="2262" y="2259"/>
                  </a:cubicBezTo>
                  <a:close/>
                  <a:moveTo>
                    <a:pt x="17017" y="2259"/>
                  </a:moveTo>
                  <a:cubicBezTo>
                    <a:pt x="17641" y="2259"/>
                    <a:pt x="18147" y="2765"/>
                    <a:pt x="18147" y="3389"/>
                  </a:cubicBezTo>
                  <a:lnTo>
                    <a:pt x="18147" y="5307"/>
                  </a:lnTo>
                  <a:cubicBezTo>
                    <a:pt x="18147" y="5683"/>
                    <a:pt x="17957" y="6035"/>
                    <a:pt x="17644" y="6246"/>
                  </a:cubicBezTo>
                  <a:lnTo>
                    <a:pt x="15843" y="7421"/>
                  </a:lnTo>
                  <a:cubicBezTo>
                    <a:pt x="15843" y="7394"/>
                    <a:pt x="15849" y="7369"/>
                    <a:pt x="15849" y="7342"/>
                  </a:cubicBezTo>
                  <a:lnTo>
                    <a:pt x="15849" y="3389"/>
                  </a:lnTo>
                  <a:cubicBezTo>
                    <a:pt x="15849" y="2765"/>
                    <a:pt x="16394" y="2259"/>
                    <a:pt x="17017" y="2259"/>
                  </a:cubicBezTo>
                  <a:close/>
                  <a:moveTo>
                    <a:pt x="9638" y="2284"/>
                  </a:moveTo>
                  <a:cubicBezTo>
                    <a:pt x="9845" y="2284"/>
                    <a:pt x="10051" y="2381"/>
                    <a:pt x="10146" y="2576"/>
                  </a:cubicBezTo>
                  <a:lnTo>
                    <a:pt x="10883" y="4069"/>
                  </a:lnTo>
                  <a:lnTo>
                    <a:pt x="12534" y="4310"/>
                  </a:lnTo>
                  <a:cubicBezTo>
                    <a:pt x="12994" y="4376"/>
                    <a:pt x="13181" y="4945"/>
                    <a:pt x="12847" y="5274"/>
                  </a:cubicBezTo>
                  <a:lnTo>
                    <a:pt x="11651" y="6439"/>
                  </a:lnTo>
                  <a:lnTo>
                    <a:pt x="11934" y="8080"/>
                  </a:lnTo>
                  <a:cubicBezTo>
                    <a:pt x="11996" y="8445"/>
                    <a:pt x="11705" y="8742"/>
                    <a:pt x="11376" y="8742"/>
                  </a:cubicBezTo>
                  <a:cubicBezTo>
                    <a:pt x="11290" y="8742"/>
                    <a:pt x="11201" y="8721"/>
                    <a:pt x="11115" y="8676"/>
                  </a:cubicBezTo>
                  <a:lnTo>
                    <a:pt x="9637" y="7899"/>
                  </a:lnTo>
                  <a:lnTo>
                    <a:pt x="8161" y="8676"/>
                  </a:lnTo>
                  <a:cubicBezTo>
                    <a:pt x="8076" y="8721"/>
                    <a:pt x="7987" y="8742"/>
                    <a:pt x="7900" y="8742"/>
                  </a:cubicBezTo>
                  <a:cubicBezTo>
                    <a:pt x="7571" y="8742"/>
                    <a:pt x="7280" y="8445"/>
                    <a:pt x="7342" y="8080"/>
                  </a:cubicBezTo>
                  <a:lnTo>
                    <a:pt x="7625" y="6439"/>
                  </a:lnTo>
                  <a:lnTo>
                    <a:pt x="6430" y="5271"/>
                  </a:lnTo>
                  <a:cubicBezTo>
                    <a:pt x="6279" y="5120"/>
                    <a:pt x="6222" y="4897"/>
                    <a:pt x="6288" y="4692"/>
                  </a:cubicBezTo>
                  <a:cubicBezTo>
                    <a:pt x="6355" y="4488"/>
                    <a:pt x="6532" y="4340"/>
                    <a:pt x="6743" y="4310"/>
                  </a:cubicBezTo>
                  <a:lnTo>
                    <a:pt x="8393" y="4069"/>
                  </a:lnTo>
                  <a:lnTo>
                    <a:pt x="9131" y="2576"/>
                  </a:lnTo>
                  <a:cubicBezTo>
                    <a:pt x="9226" y="2381"/>
                    <a:pt x="9432" y="2284"/>
                    <a:pt x="9638" y="2284"/>
                  </a:cubicBezTo>
                  <a:close/>
                  <a:moveTo>
                    <a:pt x="3994" y="1"/>
                  </a:moveTo>
                  <a:cubicBezTo>
                    <a:pt x="3681" y="1"/>
                    <a:pt x="3428" y="254"/>
                    <a:pt x="3428" y="567"/>
                  </a:cubicBezTo>
                  <a:lnTo>
                    <a:pt x="3428" y="1443"/>
                  </a:lnTo>
                  <a:cubicBezTo>
                    <a:pt x="3072" y="1242"/>
                    <a:pt x="2669" y="1133"/>
                    <a:pt x="2262" y="1130"/>
                  </a:cubicBezTo>
                  <a:cubicBezTo>
                    <a:pt x="1013" y="1130"/>
                    <a:pt x="4" y="2142"/>
                    <a:pt x="4" y="3389"/>
                  </a:cubicBezTo>
                  <a:lnTo>
                    <a:pt x="4" y="5307"/>
                  </a:lnTo>
                  <a:cubicBezTo>
                    <a:pt x="1" y="6060"/>
                    <a:pt x="380" y="6767"/>
                    <a:pt x="1010" y="7186"/>
                  </a:cubicBezTo>
                  <a:lnTo>
                    <a:pt x="3681" y="8941"/>
                  </a:lnTo>
                  <a:cubicBezTo>
                    <a:pt x="3690" y="8947"/>
                    <a:pt x="3702" y="8944"/>
                    <a:pt x="3714" y="8950"/>
                  </a:cubicBezTo>
                  <a:cubicBezTo>
                    <a:pt x="4129" y="10107"/>
                    <a:pt x="5006" y="11037"/>
                    <a:pt x="6297" y="11642"/>
                  </a:cubicBezTo>
                  <a:cubicBezTo>
                    <a:pt x="7137" y="12034"/>
                    <a:pt x="7692" y="12817"/>
                    <a:pt x="7866" y="13627"/>
                  </a:cubicBezTo>
                  <a:lnTo>
                    <a:pt x="11386" y="13627"/>
                  </a:lnTo>
                  <a:cubicBezTo>
                    <a:pt x="11504" y="12844"/>
                    <a:pt x="11949" y="12067"/>
                    <a:pt x="12648" y="11676"/>
                  </a:cubicBezTo>
                  <a:cubicBezTo>
                    <a:pt x="14003" y="10908"/>
                    <a:pt x="15027" y="10101"/>
                    <a:pt x="15521" y="8965"/>
                  </a:cubicBezTo>
                  <a:cubicBezTo>
                    <a:pt x="15545" y="8953"/>
                    <a:pt x="15575" y="8956"/>
                    <a:pt x="15599" y="8941"/>
                  </a:cubicBezTo>
                  <a:lnTo>
                    <a:pt x="18273" y="7186"/>
                  </a:lnTo>
                  <a:cubicBezTo>
                    <a:pt x="18899" y="6767"/>
                    <a:pt x="19279" y="6063"/>
                    <a:pt x="19279" y="5307"/>
                  </a:cubicBezTo>
                  <a:lnTo>
                    <a:pt x="19279" y="3389"/>
                  </a:lnTo>
                  <a:cubicBezTo>
                    <a:pt x="19276" y="2142"/>
                    <a:pt x="18267" y="1130"/>
                    <a:pt x="17020" y="1130"/>
                  </a:cubicBezTo>
                  <a:cubicBezTo>
                    <a:pt x="16611" y="1133"/>
                    <a:pt x="16207" y="1242"/>
                    <a:pt x="15852" y="1443"/>
                  </a:cubicBezTo>
                  <a:lnTo>
                    <a:pt x="15852" y="567"/>
                  </a:lnTo>
                  <a:cubicBezTo>
                    <a:pt x="15852" y="254"/>
                    <a:pt x="15599" y="1"/>
                    <a:pt x="1528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394" name="Google Shape;394;p45"/>
            <p:cNvSpPr/>
            <p:nvPr/>
          </p:nvSpPr>
          <p:spPr>
            <a:xfrm>
              <a:off x="5756375" y="1803975"/>
              <a:ext cx="254100" cy="112925"/>
            </a:xfrm>
            <a:custGeom>
              <a:avLst/>
              <a:gdLst/>
              <a:ahLst/>
              <a:cxnLst/>
              <a:rect l="l" t="t" r="r" b="b"/>
              <a:pathLst>
                <a:path w="10164" h="4517" extrusionOk="0">
                  <a:moveTo>
                    <a:pt x="2259" y="0"/>
                  </a:moveTo>
                  <a:cubicBezTo>
                    <a:pt x="1636" y="0"/>
                    <a:pt x="1130" y="506"/>
                    <a:pt x="1130" y="1129"/>
                  </a:cubicBezTo>
                  <a:lnTo>
                    <a:pt x="1130" y="1695"/>
                  </a:lnTo>
                  <a:lnTo>
                    <a:pt x="2825" y="1695"/>
                  </a:lnTo>
                  <a:cubicBezTo>
                    <a:pt x="3136" y="1695"/>
                    <a:pt x="3389" y="1945"/>
                    <a:pt x="3389" y="2258"/>
                  </a:cubicBezTo>
                  <a:cubicBezTo>
                    <a:pt x="3389" y="2572"/>
                    <a:pt x="3136" y="2825"/>
                    <a:pt x="2825" y="2825"/>
                  </a:cubicBezTo>
                  <a:lnTo>
                    <a:pt x="567" y="2825"/>
                  </a:lnTo>
                  <a:cubicBezTo>
                    <a:pt x="254" y="2825"/>
                    <a:pt x="1" y="3075"/>
                    <a:pt x="1" y="3388"/>
                  </a:cubicBezTo>
                  <a:lnTo>
                    <a:pt x="1" y="3954"/>
                  </a:lnTo>
                  <a:cubicBezTo>
                    <a:pt x="1" y="4264"/>
                    <a:pt x="254" y="4517"/>
                    <a:pt x="567" y="4517"/>
                  </a:cubicBezTo>
                  <a:lnTo>
                    <a:pt x="9601" y="4517"/>
                  </a:lnTo>
                  <a:cubicBezTo>
                    <a:pt x="9911" y="4517"/>
                    <a:pt x="10164" y="4264"/>
                    <a:pt x="10164" y="3954"/>
                  </a:cubicBezTo>
                  <a:lnTo>
                    <a:pt x="10164" y="3388"/>
                  </a:lnTo>
                  <a:cubicBezTo>
                    <a:pt x="10164" y="3075"/>
                    <a:pt x="9911" y="2825"/>
                    <a:pt x="9601" y="2825"/>
                  </a:cubicBezTo>
                  <a:lnTo>
                    <a:pt x="7342" y="2825"/>
                  </a:lnTo>
                  <a:cubicBezTo>
                    <a:pt x="7029" y="2825"/>
                    <a:pt x="6776" y="2572"/>
                    <a:pt x="6776" y="2258"/>
                  </a:cubicBezTo>
                  <a:cubicBezTo>
                    <a:pt x="6776" y="1945"/>
                    <a:pt x="7029" y="1695"/>
                    <a:pt x="7342" y="1695"/>
                  </a:cubicBezTo>
                  <a:lnTo>
                    <a:pt x="9035" y="1695"/>
                  </a:lnTo>
                  <a:lnTo>
                    <a:pt x="9035" y="1129"/>
                  </a:lnTo>
                  <a:cubicBezTo>
                    <a:pt x="9035" y="506"/>
                    <a:pt x="8529" y="0"/>
                    <a:pt x="790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395" name="Google Shape;395;p45"/>
            <p:cNvSpPr/>
            <p:nvPr/>
          </p:nvSpPr>
          <p:spPr>
            <a:xfrm>
              <a:off x="5843400" y="1537550"/>
              <a:ext cx="79975" cy="76125"/>
            </a:xfrm>
            <a:custGeom>
              <a:avLst/>
              <a:gdLst/>
              <a:ahLst/>
              <a:cxnLst/>
              <a:rect l="l" t="t" r="r" b="b"/>
              <a:pathLst>
                <a:path w="3199" h="3045" extrusionOk="0">
                  <a:moveTo>
                    <a:pt x="1603" y="0"/>
                  </a:moveTo>
                  <a:lnTo>
                    <a:pt x="1238" y="738"/>
                  </a:lnTo>
                  <a:cubicBezTo>
                    <a:pt x="1157" y="904"/>
                    <a:pt x="998" y="1018"/>
                    <a:pt x="814" y="1045"/>
                  </a:cubicBezTo>
                  <a:lnTo>
                    <a:pt x="1" y="1163"/>
                  </a:lnTo>
                  <a:lnTo>
                    <a:pt x="588" y="1735"/>
                  </a:lnTo>
                  <a:cubicBezTo>
                    <a:pt x="721" y="1864"/>
                    <a:pt x="784" y="2051"/>
                    <a:pt x="751" y="2235"/>
                  </a:cubicBezTo>
                  <a:lnTo>
                    <a:pt x="612" y="3045"/>
                  </a:lnTo>
                  <a:lnTo>
                    <a:pt x="1338" y="2662"/>
                  </a:lnTo>
                  <a:cubicBezTo>
                    <a:pt x="1421" y="2619"/>
                    <a:pt x="1511" y="2597"/>
                    <a:pt x="1601" y="2597"/>
                  </a:cubicBezTo>
                  <a:cubicBezTo>
                    <a:pt x="1691" y="2597"/>
                    <a:pt x="1781" y="2619"/>
                    <a:pt x="1862" y="2662"/>
                  </a:cubicBezTo>
                  <a:lnTo>
                    <a:pt x="2588" y="3045"/>
                  </a:lnTo>
                  <a:lnTo>
                    <a:pt x="2452" y="2235"/>
                  </a:lnTo>
                  <a:cubicBezTo>
                    <a:pt x="2419" y="2051"/>
                    <a:pt x="2479" y="1864"/>
                    <a:pt x="2612" y="1735"/>
                  </a:cubicBezTo>
                  <a:lnTo>
                    <a:pt x="3199" y="1163"/>
                  </a:lnTo>
                  <a:lnTo>
                    <a:pt x="2389" y="1045"/>
                  </a:lnTo>
                  <a:cubicBezTo>
                    <a:pt x="2205" y="1018"/>
                    <a:pt x="2045" y="904"/>
                    <a:pt x="1964" y="735"/>
                  </a:cubicBezTo>
                  <a:lnTo>
                    <a:pt x="1603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</p:grpSp>
      <p:grpSp>
        <p:nvGrpSpPr>
          <p:cNvPr id="396" name="Google Shape;396;p45"/>
          <p:cNvGrpSpPr/>
          <p:nvPr/>
        </p:nvGrpSpPr>
        <p:grpSpPr>
          <a:xfrm>
            <a:off x="1563104" y="1861876"/>
            <a:ext cx="339306" cy="251698"/>
            <a:chOff x="2678275" y="2090100"/>
            <a:chExt cx="481900" cy="357475"/>
          </a:xfrm>
        </p:grpSpPr>
        <p:sp>
          <p:nvSpPr>
            <p:cNvPr id="397" name="Google Shape;397;p45"/>
            <p:cNvSpPr/>
            <p:nvPr/>
          </p:nvSpPr>
          <p:spPr>
            <a:xfrm>
              <a:off x="2899450" y="2249100"/>
              <a:ext cx="39550" cy="39550"/>
            </a:xfrm>
            <a:custGeom>
              <a:avLst/>
              <a:gdLst/>
              <a:ahLst/>
              <a:cxnLst/>
              <a:rect l="l" t="t" r="r" b="b"/>
              <a:pathLst>
                <a:path w="1582" h="1582" extrusionOk="0">
                  <a:moveTo>
                    <a:pt x="793" y="1"/>
                  </a:moveTo>
                  <a:cubicBezTo>
                    <a:pt x="356" y="1"/>
                    <a:pt x="1" y="353"/>
                    <a:pt x="1" y="790"/>
                  </a:cubicBezTo>
                  <a:cubicBezTo>
                    <a:pt x="1" y="1226"/>
                    <a:pt x="356" y="1581"/>
                    <a:pt x="793" y="1581"/>
                  </a:cubicBezTo>
                  <a:cubicBezTo>
                    <a:pt x="1227" y="1581"/>
                    <a:pt x="1582" y="1226"/>
                    <a:pt x="1582" y="790"/>
                  </a:cubicBezTo>
                  <a:cubicBezTo>
                    <a:pt x="1582" y="353"/>
                    <a:pt x="1227" y="1"/>
                    <a:pt x="79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398" name="Google Shape;398;p45"/>
            <p:cNvSpPr/>
            <p:nvPr/>
          </p:nvSpPr>
          <p:spPr>
            <a:xfrm>
              <a:off x="3092400" y="2249100"/>
              <a:ext cx="39550" cy="39550"/>
            </a:xfrm>
            <a:custGeom>
              <a:avLst/>
              <a:gdLst/>
              <a:ahLst/>
              <a:cxnLst/>
              <a:rect l="l" t="t" r="r" b="b"/>
              <a:pathLst>
                <a:path w="1582" h="1582" extrusionOk="0">
                  <a:moveTo>
                    <a:pt x="790" y="1"/>
                  </a:moveTo>
                  <a:cubicBezTo>
                    <a:pt x="353" y="1"/>
                    <a:pt x="1" y="353"/>
                    <a:pt x="1" y="790"/>
                  </a:cubicBezTo>
                  <a:cubicBezTo>
                    <a:pt x="1" y="1226"/>
                    <a:pt x="353" y="1581"/>
                    <a:pt x="790" y="1581"/>
                  </a:cubicBezTo>
                  <a:cubicBezTo>
                    <a:pt x="1226" y="1581"/>
                    <a:pt x="1582" y="1226"/>
                    <a:pt x="1582" y="790"/>
                  </a:cubicBezTo>
                  <a:cubicBezTo>
                    <a:pt x="1582" y="353"/>
                    <a:pt x="1226" y="1"/>
                    <a:pt x="79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399" name="Google Shape;399;p45"/>
            <p:cNvSpPr/>
            <p:nvPr/>
          </p:nvSpPr>
          <p:spPr>
            <a:xfrm>
              <a:off x="2678350" y="2389425"/>
              <a:ext cx="481825" cy="58150"/>
            </a:xfrm>
            <a:custGeom>
              <a:avLst/>
              <a:gdLst/>
              <a:ahLst/>
              <a:cxnLst/>
              <a:rect l="l" t="t" r="r" b="b"/>
              <a:pathLst>
                <a:path w="19273" h="2326" extrusionOk="0">
                  <a:moveTo>
                    <a:pt x="1" y="1"/>
                  </a:moveTo>
                  <a:lnTo>
                    <a:pt x="1" y="1759"/>
                  </a:lnTo>
                  <a:cubicBezTo>
                    <a:pt x="1" y="2072"/>
                    <a:pt x="251" y="2325"/>
                    <a:pt x="564" y="2325"/>
                  </a:cubicBezTo>
                  <a:lnTo>
                    <a:pt x="18707" y="2325"/>
                  </a:lnTo>
                  <a:cubicBezTo>
                    <a:pt x="19020" y="2325"/>
                    <a:pt x="19273" y="2072"/>
                    <a:pt x="19273" y="1759"/>
                  </a:cubicBezTo>
                  <a:lnTo>
                    <a:pt x="19273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400" name="Google Shape;400;p45"/>
            <p:cNvSpPr/>
            <p:nvPr/>
          </p:nvSpPr>
          <p:spPr>
            <a:xfrm>
              <a:off x="2706600" y="2249100"/>
              <a:ext cx="39550" cy="39550"/>
            </a:xfrm>
            <a:custGeom>
              <a:avLst/>
              <a:gdLst/>
              <a:ahLst/>
              <a:cxnLst/>
              <a:rect l="l" t="t" r="r" b="b"/>
              <a:pathLst>
                <a:path w="1582" h="1582" extrusionOk="0">
                  <a:moveTo>
                    <a:pt x="789" y="1"/>
                  </a:moveTo>
                  <a:cubicBezTo>
                    <a:pt x="352" y="1"/>
                    <a:pt x="0" y="353"/>
                    <a:pt x="0" y="790"/>
                  </a:cubicBezTo>
                  <a:cubicBezTo>
                    <a:pt x="0" y="1226"/>
                    <a:pt x="352" y="1581"/>
                    <a:pt x="789" y="1581"/>
                  </a:cubicBezTo>
                  <a:cubicBezTo>
                    <a:pt x="1226" y="1581"/>
                    <a:pt x="1581" y="1226"/>
                    <a:pt x="1581" y="790"/>
                  </a:cubicBezTo>
                  <a:cubicBezTo>
                    <a:pt x="1581" y="353"/>
                    <a:pt x="1226" y="1"/>
                    <a:pt x="78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401" name="Google Shape;401;p45"/>
            <p:cNvSpPr/>
            <p:nvPr/>
          </p:nvSpPr>
          <p:spPr>
            <a:xfrm>
              <a:off x="2678275" y="2090100"/>
              <a:ext cx="481900" cy="271125"/>
            </a:xfrm>
            <a:custGeom>
              <a:avLst/>
              <a:gdLst/>
              <a:ahLst/>
              <a:cxnLst/>
              <a:rect l="l" t="t" r="r" b="b"/>
              <a:pathLst>
                <a:path w="19276" h="10845" extrusionOk="0">
                  <a:moveTo>
                    <a:pt x="9638" y="5229"/>
                  </a:moveTo>
                  <a:cubicBezTo>
                    <a:pt x="9885" y="5229"/>
                    <a:pt x="10134" y="5277"/>
                    <a:pt x="10372" y="5376"/>
                  </a:cubicBezTo>
                  <a:cubicBezTo>
                    <a:pt x="11091" y="5674"/>
                    <a:pt x="11558" y="6373"/>
                    <a:pt x="11558" y="7150"/>
                  </a:cubicBezTo>
                  <a:cubicBezTo>
                    <a:pt x="11558" y="8209"/>
                    <a:pt x="10697" y="9068"/>
                    <a:pt x="9640" y="9071"/>
                  </a:cubicBezTo>
                  <a:cubicBezTo>
                    <a:pt x="8863" y="9071"/>
                    <a:pt x="8161" y="8601"/>
                    <a:pt x="7866" y="7884"/>
                  </a:cubicBezTo>
                  <a:cubicBezTo>
                    <a:pt x="7568" y="7168"/>
                    <a:pt x="7731" y="6343"/>
                    <a:pt x="8282" y="5791"/>
                  </a:cubicBezTo>
                  <a:cubicBezTo>
                    <a:pt x="8648" y="5425"/>
                    <a:pt x="9139" y="5229"/>
                    <a:pt x="9638" y="5229"/>
                  </a:cubicBezTo>
                  <a:close/>
                  <a:moveTo>
                    <a:pt x="571" y="1"/>
                  </a:moveTo>
                  <a:cubicBezTo>
                    <a:pt x="281" y="1"/>
                    <a:pt x="3" y="226"/>
                    <a:pt x="1" y="567"/>
                  </a:cubicBezTo>
                  <a:lnTo>
                    <a:pt x="1" y="7150"/>
                  </a:lnTo>
                  <a:cubicBezTo>
                    <a:pt x="1" y="6373"/>
                    <a:pt x="471" y="5674"/>
                    <a:pt x="1187" y="5376"/>
                  </a:cubicBezTo>
                  <a:cubicBezTo>
                    <a:pt x="1425" y="5277"/>
                    <a:pt x="1674" y="5229"/>
                    <a:pt x="1921" y="5229"/>
                  </a:cubicBezTo>
                  <a:cubicBezTo>
                    <a:pt x="2420" y="5229"/>
                    <a:pt x="2912" y="5425"/>
                    <a:pt x="3280" y="5791"/>
                  </a:cubicBezTo>
                  <a:cubicBezTo>
                    <a:pt x="3828" y="6343"/>
                    <a:pt x="3994" y="7168"/>
                    <a:pt x="3696" y="7884"/>
                  </a:cubicBezTo>
                  <a:cubicBezTo>
                    <a:pt x="3398" y="8601"/>
                    <a:pt x="2699" y="9071"/>
                    <a:pt x="1922" y="9071"/>
                  </a:cubicBezTo>
                  <a:cubicBezTo>
                    <a:pt x="862" y="9068"/>
                    <a:pt x="4" y="8209"/>
                    <a:pt x="1" y="7150"/>
                  </a:cubicBezTo>
                  <a:lnTo>
                    <a:pt x="1" y="10844"/>
                  </a:lnTo>
                  <a:lnTo>
                    <a:pt x="19276" y="10844"/>
                  </a:lnTo>
                  <a:lnTo>
                    <a:pt x="19276" y="7150"/>
                  </a:lnTo>
                  <a:cubicBezTo>
                    <a:pt x="19276" y="7926"/>
                    <a:pt x="18806" y="8625"/>
                    <a:pt x="18089" y="8923"/>
                  </a:cubicBezTo>
                  <a:cubicBezTo>
                    <a:pt x="17852" y="9022"/>
                    <a:pt x="17603" y="9070"/>
                    <a:pt x="17356" y="9070"/>
                  </a:cubicBezTo>
                  <a:cubicBezTo>
                    <a:pt x="16857" y="9070"/>
                    <a:pt x="16365" y="8874"/>
                    <a:pt x="15997" y="8508"/>
                  </a:cubicBezTo>
                  <a:cubicBezTo>
                    <a:pt x="15449" y="7957"/>
                    <a:pt x="15283" y="7131"/>
                    <a:pt x="15581" y="6415"/>
                  </a:cubicBezTo>
                  <a:cubicBezTo>
                    <a:pt x="15879" y="5698"/>
                    <a:pt x="16578" y="5231"/>
                    <a:pt x="17355" y="5231"/>
                  </a:cubicBezTo>
                  <a:cubicBezTo>
                    <a:pt x="18415" y="5231"/>
                    <a:pt x="19273" y="6090"/>
                    <a:pt x="19276" y="7150"/>
                  </a:cubicBezTo>
                  <a:lnTo>
                    <a:pt x="19276" y="567"/>
                  </a:lnTo>
                  <a:cubicBezTo>
                    <a:pt x="19276" y="341"/>
                    <a:pt x="19137" y="133"/>
                    <a:pt x="18927" y="46"/>
                  </a:cubicBezTo>
                  <a:cubicBezTo>
                    <a:pt x="18857" y="17"/>
                    <a:pt x="18783" y="2"/>
                    <a:pt x="18709" y="2"/>
                  </a:cubicBezTo>
                  <a:cubicBezTo>
                    <a:pt x="18564" y="2"/>
                    <a:pt x="18420" y="58"/>
                    <a:pt x="18312" y="166"/>
                  </a:cubicBezTo>
                  <a:lnTo>
                    <a:pt x="14783" y="3641"/>
                  </a:lnTo>
                  <a:lnTo>
                    <a:pt x="9971" y="112"/>
                  </a:lnTo>
                  <a:cubicBezTo>
                    <a:pt x="9871" y="38"/>
                    <a:pt x="9754" y="1"/>
                    <a:pt x="9636" y="1"/>
                  </a:cubicBezTo>
                  <a:cubicBezTo>
                    <a:pt x="9517" y="1"/>
                    <a:pt x="9397" y="39"/>
                    <a:pt x="9297" y="115"/>
                  </a:cubicBezTo>
                  <a:lnTo>
                    <a:pt x="4656" y="3641"/>
                  </a:lnTo>
                  <a:lnTo>
                    <a:pt x="952" y="154"/>
                  </a:lnTo>
                  <a:cubicBezTo>
                    <a:pt x="840" y="48"/>
                    <a:pt x="704" y="1"/>
                    <a:pt x="57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</p:grpSp>
      <p:pic>
        <p:nvPicPr>
          <p:cNvPr id="2" name="Picture 1">
            <a:extLst>
              <a:ext uri="{FF2B5EF4-FFF2-40B4-BE49-F238E27FC236}">
                <a16:creationId xmlns:a16="http://schemas.microsoft.com/office/drawing/2014/main" id="{B7EDBAC5-3E0B-D799-3C36-5F3F9773BA0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87487" y="1198267"/>
            <a:ext cx="4586060" cy="3630502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532A7042-80E2-523D-67A7-9B052A0A9DC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9062" y="1176358"/>
            <a:ext cx="3676650" cy="36524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2863719"/>
      </p:ext>
    </p:extLst>
  </p:cSld>
  <p:clrMapOvr>
    <a:masterClrMapping/>
  </p:clrMapOvr>
  <p:transition spd="slow">
    <p:push dir="u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2" name="Google Shape;382;p45"/>
          <p:cNvSpPr txBox="1">
            <a:spLocks noGrp="1"/>
          </p:cNvSpPr>
          <p:nvPr>
            <p:ph type="title"/>
          </p:nvPr>
        </p:nvSpPr>
        <p:spPr>
          <a:xfrm>
            <a:off x="794649" y="91579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2800" i="0" dirty="0">
                <a:cs typeface="2  Titr" panose="00000700000000000000" pitchFamily="2" charset="-78"/>
              </a:rPr>
              <a:t>خدمات پرتواتر بخش ها</a:t>
            </a:r>
            <a:endParaRPr sz="2800" i="0" dirty="0">
              <a:cs typeface="2  Titr" panose="00000700000000000000" pitchFamily="2" charset="-78"/>
            </a:endParaRPr>
          </a:p>
        </p:txBody>
      </p:sp>
      <p:sp>
        <p:nvSpPr>
          <p:cNvPr id="386" name="Google Shape;386;p45"/>
          <p:cNvSpPr txBox="1">
            <a:spLocks noGrp="1"/>
          </p:cNvSpPr>
          <p:nvPr>
            <p:ph type="subTitle" idx="4"/>
          </p:nvPr>
        </p:nvSpPr>
        <p:spPr>
          <a:xfrm>
            <a:off x="1301087" y="640980"/>
            <a:ext cx="2052600" cy="457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1800" i="0" dirty="0">
                <a:cs typeface="2  Titr" panose="00000700000000000000" pitchFamily="2" charset="-78"/>
              </a:rPr>
              <a:t>سی تی اسکن</a:t>
            </a:r>
          </a:p>
        </p:txBody>
      </p:sp>
      <p:sp>
        <p:nvSpPr>
          <p:cNvPr id="388" name="Google Shape;388;p45"/>
          <p:cNvSpPr txBox="1">
            <a:spLocks noGrp="1"/>
          </p:cNvSpPr>
          <p:nvPr>
            <p:ph type="subTitle" idx="6"/>
          </p:nvPr>
        </p:nvSpPr>
        <p:spPr>
          <a:xfrm>
            <a:off x="6565439" y="617680"/>
            <a:ext cx="2052600" cy="457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1800" i="0" dirty="0">
                <a:cs typeface="2  Titr" panose="00000700000000000000" pitchFamily="2" charset="-78"/>
              </a:rPr>
              <a:t>داروخانه</a:t>
            </a:r>
            <a:endParaRPr sz="1800" i="0" dirty="0">
              <a:cs typeface="2  Titr" panose="00000700000000000000" pitchFamily="2" charset="-78"/>
            </a:endParaRPr>
          </a:p>
        </p:txBody>
      </p:sp>
      <p:grpSp>
        <p:nvGrpSpPr>
          <p:cNvPr id="392" name="Google Shape;392;p45"/>
          <p:cNvGrpSpPr/>
          <p:nvPr/>
        </p:nvGrpSpPr>
        <p:grpSpPr>
          <a:xfrm>
            <a:off x="4307290" y="1839303"/>
            <a:ext cx="339359" cy="339253"/>
            <a:chOff x="5642475" y="1435075"/>
            <a:chExt cx="481975" cy="481825"/>
          </a:xfrm>
        </p:grpSpPr>
        <p:sp>
          <p:nvSpPr>
            <p:cNvPr id="393" name="Google Shape;393;p45"/>
            <p:cNvSpPr/>
            <p:nvPr/>
          </p:nvSpPr>
          <p:spPr>
            <a:xfrm>
              <a:off x="5642475" y="1435075"/>
              <a:ext cx="481975" cy="340675"/>
            </a:xfrm>
            <a:custGeom>
              <a:avLst/>
              <a:gdLst/>
              <a:ahLst/>
              <a:cxnLst/>
              <a:rect l="l" t="t" r="r" b="b"/>
              <a:pathLst>
                <a:path w="19279" h="13627" extrusionOk="0">
                  <a:moveTo>
                    <a:pt x="2262" y="2259"/>
                  </a:moveTo>
                  <a:cubicBezTo>
                    <a:pt x="2883" y="2259"/>
                    <a:pt x="3428" y="2765"/>
                    <a:pt x="3428" y="3389"/>
                  </a:cubicBezTo>
                  <a:lnTo>
                    <a:pt x="3428" y="7342"/>
                  </a:lnTo>
                  <a:cubicBezTo>
                    <a:pt x="3428" y="7366"/>
                    <a:pt x="3434" y="7394"/>
                    <a:pt x="3434" y="7418"/>
                  </a:cubicBezTo>
                  <a:lnTo>
                    <a:pt x="1636" y="6246"/>
                  </a:lnTo>
                  <a:cubicBezTo>
                    <a:pt x="1320" y="6035"/>
                    <a:pt x="1130" y="5683"/>
                    <a:pt x="1133" y="5304"/>
                  </a:cubicBezTo>
                  <a:lnTo>
                    <a:pt x="1133" y="3389"/>
                  </a:lnTo>
                  <a:cubicBezTo>
                    <a:pt x="1133" y="2765"/>
                    <a:pt x="1636" y="2259"/>
                    <a:pt x="2262" y="2259"/>
                  </a:cubicBezTo>
                  <a:close/>
                  <a:moveTo>
                    <a:pt x="17017" y="2259"/>
                  </a:moveTo>
                  <a:cubicBezTo>
                    <a:pt x="17641" y="2259"/>
                    <a:pt x="18147" y="2765"/>
                    <a:pt x="18147" y="3389"/>
                  </a:cubicBezTo>
                  <a:lnTo>
                    <a:pt x="18147" y="5307"/>
                  </a:lnTo>
                  <a:cubicBezTo>
                    <a:pt x="18147" y="5683"/>
                    <a:pt x="17957" y="6035"/>
                    <a:pt x="17644" y="6246"/>
                  </a:cubicBezTo>
                  <a:lnTo>
                    <a:pt x="15843" y="7421"/>
                  </a:lnTo>
                  <a:cubicBezTo>
                    <a:pt x="15843" y="7394"/>
                    <a:pt x="15849" y="7369"/>
                    <a:pt x="15849" y="7342"/>
                  </a:cubicBezTo>
                  <a:lnTo>
                    <a:pt x="15849" y="3389"/>
                  </a:lnTo>
                  <a:cubicBezTo>
                    <a:pt x="15849" y="2765"/>
                    <a:pt x="16394" y="2259"/>
                    <a:pt x="17017" y="2259"/>
                  </a:cubicBezTo>
                  <a:close/>
                  <a:moveTo>
                    <a:pt x="9638" y="2284"/>
                  </a:moveTo>
                  <a:cubicBezTo>
                    <a:pt x="9845" y="2284"/>
                    <a:pt x="10051" y="2381"/>
                    <a:pt x="10146" y="2576"/>
                  </a:cubicBezTo>
                  <a:lnTo>
                    <a:pt x="10883" y="4069"/>
                  </a:lnTo>
                  <a:lnTo>
                    <a:pt x="12534" y="4310"/>
                  </a:lnTo>
                  <a:cubicBezTo>
                    <a:pt x="12994" y="4376"/>
                    <a:pt x="13181" y="4945"/>
                    <a:pt x="12847" y="5274"/>
                  </a:cubicBezTo>
                  <a:lnTo>
                    <a:pt x="11651" y="6439"/>
                  </a:lnTo>
                  <a:lnTo>
                    <a:pt x="11934" y="8080"/>
                  </a:lnTo>
                  <a:cubicBezTo>
                    <a:pt x="11996" y="8445"/>
                    <a:pt x="11705" y="8742"/>
                    <a:pt x="11376" y="8742"/>
                  </a:cubicBezTo>
                  <a:cubicBezTo>
                    <a:pt x="11290" y="8742"/>
                    <a:pt x="11201" y="8721"/>
                    <a:pt x="11115" y="8676"/>
                  </a:cubicBezTo>
                  <a:lnTo>
                    <a:pt x="9637" y="7899"/>
                  </a:lnTo>
                  <a:lnTo>
                    <a:pt x="8161" y="8676"/>
                  </a:lnTo>
                  <a:cubicBezTo>
                    <a:pt x="8076" y="8721"/>
                    <a:pt x="7987" y="8742"/>
                    <a:pt x="7900" y="8742"/>
                  </a:cubicBezTo>
                  <a:cubicBezTo>
                    <a:pt x="7571" y="8742"/>
                    <a:pt x="7280" y="8445"/>
                    <a:pt x="7342" y="8080"/>
                  </a:cubicBezTo>
                  <a:lnTo>
                    <a:pt x="7625" y="6439"/>
                  </a:lnTo>
                  <a:lnTo>
                    <a:pt x="6430" y="5271"/>
                  </a:lnTo>
                  <a:cubicBezTo>
                    <a:pt x="6279" y="5120"/>
                    <a:pt x="6222" y="4897"/>
                    <a:pt x="6288" y="4692"/>
                  </a:cubicBezTo>
                  <a:cubicBezTo>
                    <a:pt x="6355" y="4488"/>
                    <a:pt x="6532" y="4340"/>
                    <a:pt x="6743" y="4310"/>
                  </a:cubicBezTo>
                  <a:lnTo>
                    <a:pt x="8393" y="4069"/>
                  </a:lnTo>
                  <a:lnTo>
                    <a:pt x="9131" y="2576"/>
                  </a:lnTo>
                  <a:cubicBezTo>
                    <a:pt x="9226" y="2381"/>
                    <a:pt x="9432" y="2284"/>
                    <a:pt x="9638" y="2284"/>
                  </a:cubicBezTo>
                  <a:close/>
                  <a:moveTo>
                    <a:pt x="3994" y="1"/>
                  </a:moveTo>
                  <a:cubicBezTo>
                    <a:pt x="3681" y="1"/>
                    <a:pt x="3428" y="254"/>
                    <a:pt x="3428" y="567"/>
                  </a:cubicBezTo>
                  <a:lnTo>
                    <a:pt x="3428" y="1443"/>
                  </a:lnTo>
                  <a:cubicBezTo>
                    <a:pt x="3072" y="1242"/>
                    <a:pt x="2669" y="1133"/>
                    <a:pt x="2262" y="1130"/>
                  </a:cubicBezTo>
                  <a:cubicBezTo>
                    <a:pt x="1013" y="1130"/>
                    <a:pt x="4" y="2142"/>
                    <a:pt x="4" y="3389"/>
                  </a:cubicBezTo>
                  <a:lnTo>
                    <a:pt x="4" y="5307"/>
                  </a:lnTo>
                  <a:cubicBezTo>
                    <a:pt x="1" y="6060"/>
                    <a:pt x="380" y="6767"/>
                    <a:pt x="1010" y="7186"/>
                  </a:cubicBezTo>
                  <a:lnTo>
                    <a:pt x="3681" y="8941"/>
                  </a:lnTo>
                  <a:cubicBezTo>
                    <a:pt x="3690" y="8947"/>
                    <a:pt x="3702" y="8944"/>
                    <a:pt x="3714" y="8950"/>
                  </a:cubicBezTo>
                  <a:cubicBezTo>
                    <a:pt x="4129" y="10107"/>
                    <a:pt x="5006" y="11037"/>
                    <a:pt x="6297" y="11642"/>
                  </a:cubicBezTo>
                  <a:cubicBezTo>
                    <a:pt x="7137" y="12034"/>
                    <a:pt x="7692" y="12817"/>
                    <a:pt x="7866" y="13627"/>
                  </a:cubicBezTo>
                  <a:lnTo>
                    <a:pt x="11386" y="13627"/>
                  </a:lnTo>
                  <a:cubicBezTo>
                    <a:pt x="11504" y="12844"/>
                    <a:pt x="11949" y="12067"/>
                    <a:pt x="12648" y="11676"/>
                  </a:cubicBezTo>
                  <a:cubicBezTo>
                    <a:pt x="14003" y="10908"/>
                    <a:pt x="15027" y="10101"/>
                    <a:pt x="15521" y="8965"/>
                  </a:cubicBezTo>
                  <a:cubicBezTo>
                    <a:pt x="15545" y="8953"/>
                    <a:pt x="15575" y="8956"/>
                    <a:pt x="15599" y="8941"/>
                  </a:cubicBezTo>
                  <a:lnTo>
                    <a:pt x="18273" y="7186"/>
                  </a:lnTo>
                  <a:cubicBezTo>
                    <a:pt x="18899" y="6767"/>
                    <a:pt x="19279" y="6063"/>
                    <a:pt x="19279" y="5307"/>
                  </a:cubicBezTo>
                  <a:lnTo>
                    <a:pt x="19279" y="3389"/>
                  </a:lnTo>
                  <a:cubicBezTo>
                    <a:pt x="19276" y="2142"/>
                    <a:pt x="18267" y="1130"/>
                    <a:pt x="17020" y="1130"/>
                  </a:cubicBezTo>
                  <a:cubicBezTo>
                    <a:pt x="16611" y="1133"/>
                    <a:pt x="16207" y="1242"/>
                    <a:pt x="15852" y="1443"/>
                  </a:cubicBezTo>
                  <a:lnTo>
                    <a:pt x="15852" y="567"/>
                  </a:lnTo>
                  <a:cubicBezTo>
                    <a:pt x="15852" y="254"/>
                    <a:pt x="15599" y="1"/>
                    <a:pt x="1528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394" name="Google Shape;394;p45"/>
            <p:cNvSpPr/>
            <p:nvPr/>
          </p:nvSpPr>
          <p:spPr>
            <a:xfrm>
              <a:off x="5756375" y="1803975"/>
              <a:ext cx="254100" cy="112925"/>
            </a:xfrm>
            <a:custGeom>
              <a:avLst/>
              <a:gdLst/>
              <a:ahLst/>
              <a:cxnLst/>
              <a:rect l="l" t="t" r="r" b="b"/>
              <a:pathLst>
                <a:path w="10164" h="4517" extrusionOk="0">
                  <a:moveTo>
                    <a:pt x="2259" y="0"/>
                  </a:moveTo>
                  <a:cubicBezTo>
                    <a:pt x="1636" y="0"/>
                    <a:pt x="1130" y="506"/>
                    <a:pt x="1130" y="1129"/>
                  </a:cubicBezTo>
                  <a:lnTo>
                    <a:pt x="1130" y="1695"/>
                  </a:lnTo>
                  <a:lnTo>
                    <a:pt x="2825" y="1695"/>
                  </a:lnTo>
                  <a:cubicBezTo>
                    <a:pt x="3136" y="1695"/>
                    <a:pt x="3389" y="1945"/>
                    <a:pt x="3389" y="2258"/>
                  </a:cubicBezTo>
                  <a:cubicBezTo>
                    <a:pt x="3389" y="2572"/>
                    <a:pt x="3136" y="2825"/>
                    <a:pt x="2825" y="2825"/>
                  </a:cubicBezTo>
                  <a:lnTo>
                    <a:pt x="567" y="2825"/>
                  </a:lnTo>
                  <a:cubicBezTo>
                    <a:pt x="254" y="2825"/>
                    <a:pt x="1" y="3075"/>
                    <a:pt x="1" y="3388"/>
                  </a:cubicBezTo>
                  <a:lnTo>
                    <a:pt x="1" y="3954"/>
                  </a:lnTo>
                  <a:cubicBezTo>
                    <a:pt x="1" y="4264"/>
                    <a:pt x="254" y="4517"/>
                    <a:pt x="567" y="4517"/>
                  </a:cubicBezTo>
                  <a:lnTo>
                    <a:pt x="9601" y="4517"/>
                  </a:lnTo>
                  <a:cubicBezTo>
                    <a:pt x="9911" y="4517"/>
                    <a:pt x="10164" y="4264"/>
                    <a:pt x="10164" y="3954"/>
                  </a:cubicBezTo>
                  <a:lnTo>
                    <a:pt x="10164" y="3388"/>
                  </a:lnTo>
                  <a:cubicBezTo>
                    <a:pt x="10164" y="3075"/>
                    <a:pt x="9911" y="2825"/>
                    <a:pt x="9601" y="2825"/>
                  </a:cubicBezTo>
                  <a:lnTo>
                    <a:pt x="7342" y="2825"/>
                  </a:lnTo>
                  <a:cubicBezTo>
                    <a:pt x="7029" y="2825"/>
                    <a:pt x="6776" y="2572"/>
                    <a:pt x="6776" y="2258"/>
                  </a:cubicBezTo>
                  <a:cubicBezTo>
                    <a:pt x="6776" y="1945"/>
                    <a:pt x="7029" y="1695"/>
                    <a:pt x="7342" y="1695"/>
                  </a:cubicBezTo>
                  <a:lnTo>
                    <a:pt x="9035" y="1695"/>
                  </a:lnTo>
                  <a:lnTo>
                    <a:pt x="9035" y="1129"/>
                  </a:lnTo>
                  <a:cubicBezTo>
                    <a:pt x="9035" y="506"/>
                    <a:pt x="8529" y="0"/>
                    <a:pt x="790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395" name="Google Shape;395;p45"/>
            <p:cNvSpPr/>
            <p:nvPr/>
          </p:nvSpPr>
          <p:spPr>
            <a:xfrm>
              <a:off x="5843400" y="1537550"/>
              <a:ext cx="79975" cy="76125"/>
            </a:xfrm>
            <a:custGeom>
              <a:avLst/>
              <a:gdLst/>
              <a:ahLst/>
              <a:cxnLst/>
              <a:rect l="l" t="t" r="r" b="b"/>
              <a:pathLst>
                <a:path w="3199" h="3045" extrusionOk="0">
                  <a:moveTo>
                    <a:pt x="1603" y="0"/>
                  </a:moveTo>
                  <a:lnTo>
                    <a:pt x="1238" y="738"/>
                  </a:lnTo>
                  <a:cubicBezTo>
                    <a:pt x="1157" y="904"/>
                    <a:pt x="998" y="1018"/>
                    <a:pt x="814" y="1045"/>
                  </a:cubicBezTo>
                  <a:lnTo>
                    <a:pt x="1" y="1163"/>
                  </a:lnTo>
                  <a:lnTo>
                    <a:pt x="588" y="1735"/>
                  </a:lnTo>
                  <a:cubicBezTo>
                    <a:pt x="721" y="1864"/>
                    <a:pt x="784" y="2051"/>
                    <a:pt x="751" y="2235"/>
                  </a:cubicBezTo>
                  <a:lnTo>
                    <a:pt x="612" y="3045"/>
                  </a:lnTo>
                  <a:lnTo>
                    <a:pt x="1338" y="2662"/>
                  </a:lnTo>
                  <a:cubicBezTo>
                    <a:pt x="1421" y="2619"/>
                    <a:pt x="1511" y="2597"/>
                    <a:pt x="1601" y="2597"/>
                  </a:cubicBezTo>
                  <a:cubicBezTo>
                    <a:pt x="1691" y="2597"/>
                    <a:pt x="1781" y="2619"/>
                    <a:pt x="1862" y="2662"/>
                  </a:cubicBezTo>
                  <a:lnTo>
                    <a:pt x="2588" y="3045"/>
                  </a:lnTo>
                  <a:lnTo>
                    <a:pt x="2452" y="2235"/>
                  </a:lnTo>
                  <a:cubicBezTo>
                    <a:pt x="2419" y="2051"/>
                    <a:pt x="2479" y="1864"/>
                    <a:pt x="2612" y="1735"/>
                  </a:cubicBezTo>
                  <a:lnTo>
                    <a:pt x="3199" y="1163"/>
                  </a:lnTo>
                  <a:lnTo>
                    <a:pt x="2389" y="1045"/>
                  </a:lnTo>
                  <a:cubicBezTo>
                    <a:pt x="2205" y="1018"/>
                    <a:pt x="2045" y="904"/>
                    <a:pt x="1964" y="735"/>
                  </a:cubicBezTo>
                  <a:lnTo>
                    <a:pt x="1603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</p:grpSp>
      <p:grpSp>
        <p:nvGrpSpPr>
          <p:cNvPr id="396" name="Google Shape;396;p45"/>
          <p:cNvGrpSpPr/>
          <p:nvPr/>
        </p:nvGrpSpPr>
        <p:grpSpPr>
          <a:xfrm>
            <a:off x="1563104" y="1861876"/>
            <a:ext cx="339306" cy="251698"/>
            <a:chOff x="2678275" y="2090100"/>
            <a:chExt cx="481900" cy="357475"/>
          </a:xfrm>
        </p:grpSpPr>
        <p:sp>
          <p:nvSpPr>
            <p:cNvPr id="397" name="Google Shape;397;p45"/>
            <p:cNvSpPr/>
            <p:nvPr/>
          </p:nvSpPr>
          <p:spPr>
            <a:xfrm>
              <a:off x="2899450" y="2249100"/>
              <a:ext cx="39550" cy="39550"/>
            </a:xfrm>
            <a:custGeom>
              <a:avLst/>
              <a:gdLst/>
              <a:ahLst/>
              <a:cxnLst/>
              <a:rect l="l" t="t" r="r" b="b"/>
              <a:pathLst>
                <a:path w="1582" h="1582" extrusionOk="0">
                  <a:moveTo>
                    <a:pt x="793" y="1"/>
                  </a:moveTo>
                  <a:cubicBezTo>
                    <a:pt x="356" y="1"/>
                    <a:pt x="1" y="353"/>
                    <a:pt x="1" y="790"/>
                  </a:cubicBezTo>
                  <a:cubicBezTo>
                    <a:pt x="1" y="1226"/>
                    <a:pt x="356" y="1581"/>
                    <a:pt x="793" y="1581"/>
                  </a:cubicBezTo>
                  <a:cubicBezTo>
                    <a:pt x="1227" y="1581"/>
                    <a:pt x="1582" y="1226"/>
                    <a:pt x="1582" y="790"/>
                  </a:cubicBezTo>
                  <a:cubicBezTo>
                    <a:pt x="1582" y="353"/>
                    <a:pt x="1227" y="1"/>
                    <a:pt x="79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398" name="Google Shape;398;p45"/>
            <p:cNvSpPr/>
            <p:nvPr/>
          </p:nvSpPr>
          <p:spPr>
            <a:xfrm>
              <a:off x="3092400" y="2249100"/>
              <a:ext cx="39550" cy="39550"/>
            </a:xfrm>
            <a:custGeom>
              <a:avLst/>
              <a:gdLst/>
              <a:ahLst/>
              <a:cxnLst/>
              <a:rect l="l" t="t" r="r" b="b"/>
              <a:pathLst>
                <a:path w="1582" h="1582" extrusionOk="0">
                  <a:moveTo>
                    <a:pt x="790" y="1"/>
                  </a:moveTo>
                  <a:cubicBezTo>
                    <a:pt x="353" y="1"/>
                    <a:pt x="1" y="353"/>
                    <a:pt x="1" y="790"/>
                  </a:cubicBezTo>
                  <a:cubicBezTo>
                    <a:pt x="1" y="1226"/>
                    <a:pt x="353" y="1581"/>
                    <a:pt x="790" y="1581"/>
                  </a:cubicBezTo>
                  <a:cubicBezTo>
                    <a:pt x="1226" y="1581"/>
                    <a:pt x="1582" y="1226"/>
                    <a:pt x="1582" y="790"/>
                  </a:cubicBezTo>
                  <a:cubicBezTo>
                    <a:pt x="1582" y="353"/>
                    <a:pt x="1226" y="1"/>
                    <a:pt x="79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399" name="Google Shape;399;p45"/>
            <p:cNvSpPr/>
            <p:nvPr/>
          </p:nvSpPr>
          <p:spPr>
            <a:xfrm>
              <a:off x="2678350" y="2389425"/>
              <a:ext cx="481825" cy="58150"/>
            </a:xfrm>
            <a:custGeom>
              <a:avLst/>
              <a:gdLst/>
              <a:ahLst/>
              <a:cxnLst/>
              <a:rect l="l" t="t" r="r" b="b"/>
              <a:pathLst>
                <a:path w="19273" h="2326" extrusionOk="0">
                  <a:moveTo>
                    <a:pt x="1" y="1"/>
                  </a:moveTo>
                  <a:lnTo>
                    <a:pt x="1" y="1759"/>
                  </a:lnTo>
                  <a:cubicBezTo>
                    <a:pt x="1" y="2072"/>
                    <a:pt x="251" y="2325"/>
                    <a:pt x="564" y="2325"/>
                  </a:cubicBezTo>
                  <a:lnTo>
                    <a:pt x="18707" y="2325"/>
                  </a:lnTo>
                  <a:cubicBezTo>
                    <a:pt x="19020" y="2325"/>
                    <a:pt x="19273" y="2072"/>
                    <a:pt x="19273" y="1759"/>
                  </a:cubicBezTo>
                  <a:lnTo>
                    <a:pt x="19273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400" name="Google Shape;400;p45"/>
            <p:cNvSpPr/>
            <p:nvPr/>
          </p:nvSpPr>
          <p:spPr>
            <a:xfrm>
              <a:off x="2706600" y="2249100"/>
              <a:ext cx="39550" cy="39550"/>
            </a:xfrm>
            <a:custGeom>
              <a:avLst/>
              <a:gdLst/>
              <a:ahLst/>
              <a:cxnLst/>
              <a:rect l="l" t="t" r="r" b="b"/>
              <a:pathLst>
                <a:path w="1582" h="1582" extrusionOk="0">
                  <a:moveTo>
                    <a:pt x="789" y="1"/>
                  </a:moveTo>
                  <a:cubicBezTo>
                    <a:pt x="352" y="1"/>
                    <a:pt x="0" y="353"/>
                    <a:pt x="0" y="790"/>
                  </a:cubicBezTo>
                  <a:cubicBezTo>
                    <a:pt x="0" y="1226"/>
                    <a:pt x="352" y="1581"/>
                    <a:pt x="789" y="1581"/>
                  </a:cubicBezTo>
                  <a:cubicBezTo>
                    <a:pt x="1226" y="1581"/>
                    <a:pt x="1581" y="1226"/>
                    <a:pt x="1581" y="790"/>
                  </a:cubicBezTo>
                  <a:cubicBezTo>
                    <a:pt x="1581" y="353"/>
                    <a:pt x="1226" y="1"/>
                    <a:pt x="78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401" name="Google Shape;401;p45"/>
            <p:cNvSpPr/>
            <p:nvPr/>
          </p:nvSpPr>
          <p:spPr>
            <a:xfrm>
              <a:off x="2678275" y="2090100"/>
              <a:ext cx="481900" cy="271125"/>
            </a:xfrm>
            <a:custGeom>
              <a:avLst/>
              <a:gdLst/>
              <a:ahLst/>
              <a:cxnLst/>
              <a:rect l="l" t="t" r="r" b="b"/>
              <a:pathLst>
                <a:path w="19276" h="10845" extrusionOk="0">
                  <a:moveTo>
                    <a:pt x="9638" y="5229"/>
                  </a:moveTo>
                  <a:cubicBezTo>
                    <a:pt x="9885" y="5229"/>
                    <a:pt x="10134" y="5277"/>
                    <a:pt x="10372" y="5376"/>
                  </a:cubicBezTo>
                  <a:cubicBezTo>
                    <a:pt x="11091" y="5674"/>
                    <a:pt x="11558" y="6373"/>
                    <a:pt x="11558" y="7150"/>
                  </a:cubicBezTo>
                  <a:cubicBezTo>
                    <a:pt x="11558" y="8209"/>
                    <a:pt x="10697" y="9068"/>
                    <a:pt x="9640" y="9071"/>
                  </a:cubicBezTo>
                  <a:cubicBezTo>
                    <a:pt x="8863" y="9071"/>
                    <a:pt x="8161" y="8601"/>
                    <a:pt x="7866" y="7884"/>
                  </a:cubicBezTo>
                  <a:cubicBezTo>
                    <a:pt x="7568" y="7168"/>
                    <a:pt x="7731" y="6343"/>
                    <a:pt x="8282" y="5791"/>
                  </a:cubicBezTo>
                  <a:cubicBezTo>
                    <a:pt x="8648" y="5425"/>
                    <a:pt x="9139" y="5229"/>
                    <a:pt x="9638" y="5229"/>
                  </a:cubicBezTo>
                  <a:close/>
                  <a:moveTo>
                    <a:pt x="571" y="1"/>
                  </a:moveTo>
                  <a:cubicBezTo>
                    <a:pt x="281" y="1"/>
                    <a:pt x="3" y="226"/>
                    <a:pt x="1" y="567"/>
                  </a:cubicBezTo>
                  <a:lnTo>
                    <a:pt x="1" y="7150"/>
                  </a:lnTo>
                  <a:cubicBezTo>
                    <a:pt x="1" y="6373"/>
                    <a:pt x="471" y="5674"/>
                    <a:pt x="1187" y="5376"/>
                  </a:cubicBezTo>
                  <a:cubicBezTo>
                    <a:pt x="1425" y="5277"/>
                    <a:pt x="1674" y="5229"/>
                    <a:pt x="1921" y="5229"/>
                  </a:cubicBezTo>
                  <a:cubicBezTo>
                    <a:pt x="2420" y="5229"/>
                    <a:pt x="2912" y="5425"/>
                    <a:pt x="3280" y="5791"/>
                  </a:cubicBezTo>
                  <a:cubicBezTo>
                    <a:pt x="3828" y="6343"/>
                    <a:pt x="3994" y="7168"/>
                    <a:pt x="3696" y="7884"/>
                  </a:cubicBezTo>
                  <a:cubicBezTo>
                    <a:pt x="3398" y="8601"/>
                    <a:pt x="2699" y="9071"/>
                    <a:pt x="1922" y="9071"/>
                  </a:cubicBezTo>
                  <a:cubicBezTo>
                    <a:pt x="862" y="9068"/>
                    <a:pt x="4" y="8209"/>
                    <a:pt x="1" y="7150"/>
                  </a:cubicBezTo>
                  <a:lnTo>
                    <a:pt x="1" y="10844"/>
                  </a:lnTo>
                  <a:lnTo>
                    <a:pt x="19276" y="10844"/>
                  </a:lnTo>
                  <a:lnTo>
                    <a:pt x="19276" y="7150"/>
                  </a:lnTo>
                  <a:cubicBezTo>
                    <a:pt x="19276" y="7926"/>
                    <a:pt x="18806" y="8625"/>
                    <a:pt x="18089" y="8923"/>
                  </a:cubicBezTo>
                  <a:cubicBezTo>
                    <a:pt x="17852" y="9022"/>
                    <a:pt x="17603" y="9070"/>
                    <a:pt x="17356" y="9070"/>
                  </a:cubicBezTo>
                  <a:cubicBezTo>
                    <a:pt x="16857" y="9070"/>
                    <a:pt x="16365" y="8874"/>
                    <a:pt x="15997" y="8508"/>
                  </a:cubicBezTo>
                  <a:cubicBezTo>
                    <a:pt x="15449" y="7957"/>
                    <a:pt x="15283" y="7131"/>
                    <a:pt x="15581" y="6415"/>
                  </a:cubicBezTo>
                  <a:cubicBezTo>
                    <a:pt x="15879" y="5698"/>
                    <a:pt x="16578" y="5231"/>
                    <a:pt x="17355" y="5231"/>
                  </a:cubicBezTo>
                  <a:cubicBezTo>
                    <a:pt x="18415" y="5231"/>
                    <a:pt x="19273" y="6090"/>
                    <a:pt x="19276" y="7150"/>
                  </a:cubicBezTo>
                  <a:lnTo>
                    <a:pt x="19276" y="567"/>
                  </a:lnTo>
                  <a:cubicBezTo>
                    <a:pt x="19276" y="341"/>
                    <a:pt x="19137" y="133"/>
                    <a:pt x="18927" y="46"/>
                  </a:cubicBezTo>
                  <a:cubicBezTo>
                    <a:pt x="18857" y="17"/>
                    <a:pt x="18783" y="2"/>
                    <a:pt x="18709" y="2"/>
                  </a:cubicBezTo>
                  <a:cubicBezTo>
                    <a:pt x="18564" y="2"/>
                    <a:pt x="18420" y="58"/>
                    <a:pt x="18312" y="166"/>
                  </a:cubicBezTo>
                  <a:lnTo>
                    <a:pt x="14783" y="3641"/>
                  </a:lnTo>
                  <a:lnTo>
                    <a:pt x="9971" y="112"/>
                  </a:lnTo>
                  <a:cubicBezTo>
                    <a:pt x="9871" y="38"/>
                    <a:pt x="9754" y="1"/>
                    <a:pt x="9636" y="1"/>
                  </a:cubicBezTo>
                  <a:cubicBezTo>
                    <a:pt x="9517" y="1"/>
                    <a:pt x="9397" y="39"/>
                    <a:pt x="9297" y="115"/>
                  </a:cubicBezTo>
                  <a:lnTo>
                    <a:pt x="4656" y="3641"/>
                  </a:lnTo>
                  <a:lnTo>
                    <a:pt x="952" y="154"/>
                  </a:lnTo>
                  <a:cubicBezTo>
                    <a:pt x="840" y="48"/>
                    <a:pt x="704" y="1"/>
                    <a:pt x="57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</p:grpSp>
      <p:pic>
        <p:nvPicPr>
          <p:cNvPr id="3" name="Picture 2">
            <a:extLst>
              <a:ext uri="{FF2B5EF4-FFF2-40B4-BE49-F238E27FC236}">
                <a16:creationId xmlns:a16="http://schemas.microsoft.com/office/drawing/2014/main" id="{61EB64BC-F998-639B-CCDB-CD3312E810F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01388" y="1314450"/>
            <a:ext cx="4019550" cy="382905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0A8133A3-AA8B-0D1E-3138-9F844F86C02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4649" y="1314450"/>
            <a:ext cx="3765809" cy="35658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2192753"/>
      </p:ext>
    </p:extLst>
  </p:cSld>
  <p:clrMapOvr>
    <a:masterClrMapping/>
  </p:clrMapOvr>
  <p:transition spd="slow">
    <p:push dir="u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9E602A-E181-EF42-DE46-D696F14B1C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sz="1800" b="0" i="0" u="none" strike="noStrike" dirty="0">
                <a:solidFill>
                  <a:srgbClr val="000000"/>
                </a:solidFill>
                <a:effectLst/>
                <a:latin typeface="Calibri" panose="020F0502020204030204" pitchFamily="34" charset="0"/>
                <a:cs typeface="2  Titr" panose="00000700000000000000" pitchFamily="2" charset="-78"/>
              </a:rPr>
              <a:t>نسبت مراجعه ی  بیماران آزاد  به بیمه ای بخش رادیولوژی</a:t>
            </a:r>
            <a:r>
              <a:rPr lang="fa-IR" sz="1800" dirty="0">
                <a:cs typeface="2  Titr" panose="00000700000000000000" pitchFamily="2" charset="-78"/>
              </a:rPr>
              <a:t>  شش ماهه ی اول سال 1402</a:t>
            </a:r>
            <a:endParaRPr lang="en-US" sz="2400" dirty="0">
              <a:cs typeface="2  Titr" panose="00000700000000000000" pitchFamily="2" charset="-78"/>
            </a:endParaRPr>
          </a:p>
        </p:txBody>
      </p:sp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533DC417-097F-9594-BDA3-7195EE59A95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68621808"/>
              </p:ext>
            </p:extLst>
          </p:nvPr>
        </p:nvGraphicFramePr>
        <p:xfrm>
          <a:off x="2838893" y="1634054"/>
          <a:ext cx="3362695" cy="572700"/>
        </p:xfrm>
        <a:graphic>
          <a:graphicData uri="http://schemas.openxmlformats.org/drawingml/2006/table">
            <a:tbl>
              <a:tblPr rtl="1"/>
              <a:tblGrid>
                <a:gridCol w="836318">
                  <a:extLst>
                    <a:ext uri="{9D8B030D-6E8A-4147-A177-3AD203B41FA5}">
                      <a16:colId xmlns:a16="http://schemas.microsoft.com/office/drawing/2014/main" val="3034566334"/>
                    </a:ext>
                  </a:extLst>
                </a:gridCol>
                <a:gridCol w="923434">
                  <a:extLst>
                    <a:ext uri="{9D8B030D-6E8A-4147-A177-3AD203B41FA5}">
                      <a16:colId xmlns:a16="http://schemas.microsoft.com/office/drawing/2014/main" val="971607994"/>
                    </a:ext>
                  </a:extLst>
                </a:gridCol>
                <a:gridCol w="1602943">
                  <a:extLst>
                    <a:ext uri="{9D8B030D-6E8A-4147-A177-3AD203B41FA5}">
                      <a16:colId xmlns:a16="http://schemas.microsoft.com/office/drawing/2014/main" val="331360332"/>
                    </a:ext>
                  </a:extLst>
                </a:gridCol>
              </a:tblGrid>
              <a:tr h="293334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2  Titr" panose="00000700000000000000" pitchFamily="2" charset="-78"/>
                        </a:rPr>
                        <a:t> بیمه ای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2  Titr" panose="00000700000000000000" pitchFamily="2" charset="-78"/>
                        </a:rPr>
                        <a:t>     1,222     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2  Titr" panose="00000700000000000000" pitchFamily="2" charset="-78"/>
                        </a:rPr>
                        <a:t>         540,090,727     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71421217"/>
                  </a:ext>
                </a:extLst>
              </a:tr>
              <a:tr h="279366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2  Titr" panose="00000700000000000000" pitchFamily="2" charset="-78"/>
                        </a:rPr>
                        <a:t> آزاد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2  Titr" panose="00000700000000000000" pitchFamily="2" charset="-78"/>
                        </a:rPr>
                        <a:t>     2,713     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2  Titr" panose="00000700000000000000" pitchFamily="2" charset="-78"/>
                        </a:rPr>
                        <a:t>     1,249,614,570     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95958436"/>
                  </a:ext>
                </a:extLst>
              </a:tr>
            </a:tbl>
          </a:graphicData>
        </a:graphic>
      </p:graphicFrame>
      <p:pic>
        <p:nvPicPr>
          <p:cNvPr id="11" name="Picture 10">
            <a:extLst>
              <a:ext uri="{FF2B5EF4-FFF2-40B4-BE49-F238E27FC236}">
                <a16:creationId xmlns:a16="http://schemas.microsoft.com/office/drawing/2014/main" id="{1C33775A-0C63-6EDD-8E19-9918CBF302B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23119" y="2480474"/>
            <a:ext cx="5194242" cy="27556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030005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9E602A-E181-EF42-DE46-D696F14B1C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sz="1800" b="0" i="0" u="none" strike="noStrike" dirty="0">
                <a:solidFill>
                  <a:srgbClr val="000000"/>
                </a:solidFill>
                <a:effectLst/>
                <a:latin typeface="Calibri" panose="020F0502020204030204" pitchFamily="34" charset="0"/>
                <a:cs typeface="2  Titr" panose="00000700000000000000" pitchFamily="2" charset="-78"/>
              </a:rPr>
              <a:t>نسبت مراجعه ی  بیماران آزاد  به بیمه ای بخش آزمایشگاه</a:t>
            </a:r>
            <a:r>
              <a:rPr lang="fa-IR" sz="1800" dirty="0">
                <a:cs typeface="2  Titr" panose="00000700000000000000" pitchFamily="2" charset="-78"/>
              </a:rPr>
              <a:t>  شش ماهه ی اول سال 1402</a:t>
            </a:r>
            <a:endParaRPr lang="en-US" sz="2400" dirty="0">
              <a:cs typeface="2  Titr" panose="00000700000000000000" pitchFamily="2" charset="-78"/>
            </a:endParaRP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E7854892-33EB-703F-A7F5-72EC14FE4A4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77708340"/>
              </p:ext>
            </p:extLst>
          </p:nvPr>
        </p:nvGraphicFramePr>
        <p:xfrm>
          <a:off x="3085140" y="1420265"/>
          <a:ext cx="2870200" cy="676275"/>
        </p:xfrm>
        <a:graphic>
          <a:graphicData uri="http://schemas.openxmlformats.org/drawingml/2006/table">
            <a:tbl>
              <a:tblPr rtl="1"/>
              <a:tblGrid>
                <a:gridCol w="609600">
                  <a:extLst>
                    <a:ext uri="{9D8B030D-6E8A-4147-A177-3AD203B41FA5}">
                      <a16:colId xmlns:a16="http://schemas.microsoft.com/office/drawing/2014/main" val="2649170608"/>
                    </a:ext>
                  </a:extLst>
                </a:gridCol>
                <a:gridCol w="850900">
                  <a:extLst>
                    <a:ext uri="{9D8B030D-6E8A-4147-A177-3AD203B41FA5}">
                      <a16:colId xmlns:a16="http://schemas.microsoft.com/office/drawing/2014/main" val="3157334728"/>
                    </a:ext>
                  </a:extLst>
                </a:gridCol>
                <a:gridCol w="1409700">
                  <a:extLst>
                    <a:ext uri="{9D8B030D-6E8A-4147-A177-3AD203B41FA5}">
                      <a16:colId xmlns:a16="http://schemas.microsoft.com/office/drawing/2014/main" val="3760924332"/>
                    </a:ext>
                  </a:extLst>
                </a:gridCol>
              </a:tblGrid>
              <a:tr h="390525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100" b="0" i="0" u="none" strike="noStrike">
                          <a:solidFill>
                            <a:srgbClr val="000000"/>
                          </a:solidFill>
                          <a:effectLst/>
                          <a:latin typeface="2  Titr" panose="00000700000000000000" pitchFamily="2" charset="-78"/>
                          <a:cs typeface="2  Titr" panose="00000700000000000000" pitchFamily="2" charset="-78"/>
                        </a:rPr>
                        <a:t> بیمه ای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2  Titr" panose="00000700000000000000" pitchFamily="2" charset="-78"/>
                          <a:cs typeface="2  Titr" panose="00000700000000000000" pitchFamily="2" charset="-78"/>
                        </a:rPr>
                        <a:t>        1,884     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2  Titr" panose="00000700000000000000" pitchFamily="2" charset="-78"/>
                          <a:cs typeface="2  Titr" panose="00000700000000000000" pitchFamily="2" charset="-78"/>
                        </a:rPr>
                        <a:t>            798,807,794     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39706034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100" b="0" i="0" u="none" strike="noStrike">
                          <a:solidFill>
                            <a:srgbClr val="000000"/>
                          </a:solidFill>
                          <a:effectLst/>
                          <a:latin typeface="2  Titr" panose="00000700000000000000" pitchFamily="2" charset="-78"/>
                          <a:cs typeface="2  Titr" panose="00000700000000000000" pitchFamily="2" charset="-78"/>
                        </a:rPr>
                        <a:t> ازاد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2  Titr" panose="00000700000000000000" pitchFamily="2" charset="-78"/>
                          <a:cs typeface="2  Titr" panose="00000700000000000000" pitchFamily="2" charset="-78"/>
                        </a:rPr>
                        <a:t>        5,260     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2  Titr" panose="00000700000000000000" pitchFamily="2" charset="-78"/>
                          <a:cs typeface="2  Titr" panose="00000700000000000000" pitchFamily="2" charset="-78"/>
                        </a:rPr>
                        <a:t>         1,492,993,830     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6119549"/>
                  </a:ext>
                </a:extLst>
              </a:tr>
            </a:tbl>
          </a:graphicData>
        </a:graphic>
      </p:graphicFrame>
      <p:pic>
        <p:nvPicPr>
          <p:cNvPr id="4" name="Picture 3">
            <a:extLst>
              <a:ext uri="{FF2B5EF4-FFF2-40B4-BE49-F238E27FC236}">
                <a16:creationId xmlns:a16="http://schemas.microsoft.com/office/drawing/2014/main" id="{67B4D2C9-2A7B-5499-6D06-EF5E12102F2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23277" y="2257190"/>
            <a:ext cx="5620999" cy="27556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343958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9E602A-E181-EF42-DE46-D696F14B1C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sz="1800" b="0" i="0" u="none" strike="noStrike" dirty="0">
                <a:solidFill>
                  <a:srgbClr val="000000"/>
                </a:solidFill>
                <a:effectLst/>
                <a:latin typeface="Calibri" panose="020F0502020204030204" pitchFamily="34" charset="0"/>
                <a:cs typeface="2  Titr" panose="00000700000000000000" pitchFamily="2" charset="-78"/>
              </a:rPr>
              <a:t>نسبت مراجعه ی  بیماران آزاد  به بیمه ای بخش سی تی اسکن</a:t>
            </a:r>
            <a:r>
              <a:rPr lang="fa-IR" sz="1800" dirty="0">
                <a:cs typeface="2  Titr" panose="00000700000000000000" pitchFamily="2" charset="-78"/>
              </a:rPr>
              <a:t>  شش ماهه ی اول سال 1402</a:t>
            </a:r>
            <a:endParaRPr lang="en-US" sz="2400" dirty="0">
              <a:cs typeface="2  Titr" panose="00000700000000000000" pitchFamily="2" charset="-78"/>
            </a:endParaRP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0F0A9AE6-3D4F-6AD2-16F6-DC6576CADDE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03344039"/>
              </p:ext>
            </p:extLst>
          </p:nvPr>
        </p:nvGraphicFramePr>
        <p:xfrm>
          <a:off x="3387357" y="1319256"/>
          <a:ext cx="2667000" cy="676275"/>
        </p:xfrm>
        <a:graphic>
          <a:graphicData uri="http://schemas.openxmlformats.org/drawingml/2006/table">
            <a:tbl>
              <a:tblPr rtl="1"/>
              <a:tblGrid>
                <a:gridCol w="609600">
                  <a:extLst>
                    <a:ext uri="{9D8B030D-6E8A-4147-A177-3AD203B41FA5}">
                      <a16:colId xmlns:a16="http://schemas.microsoft.com/office/drawing/2014/main" val="3262979054"/>
                    </a:ext>
                  </a:extLst>
                </a:gridCol>
                <a:gridCol w="736600">
                  <a:extLst>
                    <a:ext uri="{9D8B030D-6E8A-4147-A177-3AD203B41FA5}">
                      <a16:colId xmlns:a16="http://schemas.microsoft.com/office/drawing/2014/main" val="2868759236"/>
                    </a:ext>
                  </a:extLst>
                </a:gridCol>
                <a:gridCol w="1320800">
                  <a:extLst>
                    <a:ext uri="{9D8B030D-6E8A-4147-A177-3AD203B41FA5}">
                      <a16:colId xmlns:a16="http://schemas.microsoft.com/office/drawing/2014/main" val="2844257563"/>
                    </a:ext>
                  </a:extLst>
                </a:gridCol>
              </a:tblGrid>
              <a:tr h="390525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100" b="0" i="0" u="none" strike="noStrike">
                          <a:solidFill>
                            <a:srgbClr val="000000"/>
                          </a:solidFill>
                          <a:effectLst/>
                          <a:latin typeface="2  Titr" panose="00000700000000000000" pitchFamily="2" charset="-78"/>
                          <a:cs typeface="2  Titr" panose="00000700000000000000" pitchFamily="2" charset="-78"/>
                        </a:rPr>
                        <a:t> بیمه ای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2  Titr" panose="00000700000000000000" pitchFamily="2" charset="-78"/>
                          <a:cs typeface="2  Titr" panose="00000700000000000000" pitchFamily="2" charset="-78"/>
                        </a:rPr>
                        <a:t>           83     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2  Titr" panose="00000700000000000000" pitchFamily="2" charset="-78"/>
                          <a:cs typeface="2  Titr" panose="00000700000000000000" pitchFamily="2" charset="-78"/>
                        </a:rPr>
                        <a:t>          119,239,330     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10650093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100" b="0" i="0" u="none" strike="noStrike">
                          <a:solidFill>
                            <a:srgbClr val="000000"/>
                          </a:solidFill>
                          <a:effectLst/>
                          <a:latin typeface="2  Titr" panose="00000700000000000000" pitchFamily="2" charset="-78"/>
                          <a:cs typeface="2  Titr" panose="00000700000000000000" pitchFamily="2" charset="-78"/>
                        </a:rPr>
                        <a:t> ازاد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2  Titr" panose="00000700000000000000" pitchFamily="2" charset="-78"/>
                          <a:cs typeface="2  Titr" panose="00000700000000000000" pitchFamily="2" charset="-78"/>
                        </a:rPr>
                        <a:t>        284     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2  Titr" panose="00000700000000000000" pitchFamily="2" charset="-78"/>
                          <a:cs typeface="2  Titr" panose="00000700000000000000" pitchFamily="2" charset="-78"/>
                        </a:rPr>
                        <a:t>         397,942,460     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41540981"/>
                  </a:ext>
                </a:extLst>
              </a:tr>
            </a:tbl>
          </a:graphicData>
        </a:graphic>
      </p:graphicFrame>
      <p:pic>
        <p:nvPicPr>
          <p:cNvPr id="7" name="Picture 6">
            <a:extLst>
              <a:ext uri="{FF2B5EF4-FFF2-40B4-BE49-F238E27FC236}">
                <a16:creationId xmlns:a16="http://schemas.microsoft.com/office/drawing/2014/main" id="{80932382-9B33-2BB1-BA54-A3471D05161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58816" y="2164585"/>
            <a:ext cx="5413717" cy="27556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526062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9E602A-E181-EF42-DE46-D696F14B1C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sz="1800" b="0" i="0" u="none" strike="noStrike" dirty="0">
                <a:solidFill>
                  <a:srgbClr val="000000"/>
                </a:solidFill>
                <a:effectLst/>
                <a:latin typeface="Calibri" panose="020F0502020204030204" pitchFamily="34" charset="0"/>
                <a:cs typeface="2  Titr" panose="00000700000000000000" pitchFamily="2" charset="-78"/>
              </a:rPr>
              <a:t>نسبت مراجعه ی  بیماران آزاد  به بیمه ای بخش سونو گرافی</a:t>
            </a:r>
            <a:r>
              <a:rPr lang="fa-IR" sz="1800" dirty="0">
                <a:cs typeface="2  Titr" panose="00000700000000000000" pitchFamily="2" charset="-78"/>
              </a:rPr>
              <a:t>  شش ماهه ی اول سال 1402</a:t>
            </a:r>
            <a:endParaRPr lang="en-US" sz="2400" dirty="0">
              <a:cs typeface="2  Titr" panose="00000700000000000000" pitchFamily="2" charset="-78"/>
            </a:endParaRP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51765F57-9EBB-399B-DA44-0FB0ED6EA48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84895627"/>
              </p:ext>
            </p:extLst>
          </p:nvPr>
        </p:nvGraphicFramePr>
        <p:xfrm>
          <a:off x="3289300" y="1427384"/>
          <a:ext cx="2565400" cy="676275"/>
        </p:xfrm>
        <a:graphic>
          <a:graphicData uri="http://schemas.openxmlformats.org/drawingml/2006/table">
            <a:tbl>
              <a:tblPr rtl="1"/>
              <a:tblGrid>
                <a:gridCol w="608846">
                  <a:extLst>
                    <a:ext uri="{9D8B030D-6E8A-4147-A177-3AD203B41FA5}">
                      <a16:colId xmlns:a16="http://schemas.microsoft.com/office/drawing/2014/main" val="1464240457"/>
                    </a:ext>
                  </a:extLst>
                </a:gridCol>
                <a:gridCol w="672268">
                  <a:extLst>
                    <a:ext uri="{9D8B030D-6E8A-4147-A177-3AD203B41FA5}">
                      <a16:colId xmlns:a16="http://schemas.microsoft.com/office/drawing/2014/main" val="2315625049"/>
                    </a:ext>
                  </a:extLst>
                </a:gridCol>
                <a:gridCol w="1284286">
                  <a:extLst>
                    <a:ext uri="{9D8B030D-6E8A-4147-A177-3AD203B41FA5}">
                      <a16:colId xmlns:a16="http://schemas.microsoft.com/office/drawing/2014/main" val="2525891663"/>
                    </a:ext>
                  </a:extLst>
                </a:gridCol>
              </a:tblGrid>
              <a:tr h="390525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100" b="0" i="0" u="none" strike="noStrike">
                          <a:solidFill>
                            <a:srgbClr val="000000"/>
                          </a:solidFill>
                          <a:effectLst/>
                          <a:latin typeface="2  Titr" panose="00000700000000000000" pitchFamily="2" charset="-78"/>
                          <a:cs typeface="2  Titr" panose="00000700000000000000" pitchFamily="2" charset="-78"/>
                        </a:rPr>
                        <a:t> بیمه ای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2  Titr" panose="00000700000000000000" pitchFamily="2" charset="-78"/>
                          <a:cs typeface="2  Titr" panose="00000700000000000000" pitchFamily="2" charset="-78"/>
                        </a:rPr>
                        <a:t>        210     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2  Titr" panose="00000700000000000000" pitchFamily="2" charset="-78"/>
                          <a:cs typeface="2  Titr" panose="00000700000000000000" pitchFamily="2" charset="-78"/>
                        </a:rPr>
                        <a:t>         149,988,405     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03183449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100" b="0" i="0" u="none" strike="noStrike">
                          <a:solidFill>
                            <a:srgbClr val="000000"/>
                          </a:solidFill>
                          <a:effectLst/>
                          <a:latin typeface="2  Titr" panose="00000700000000000000" pitchFamily="2" charset="-78"/>
                          <a:cs typeface="2  Titr" panose="00000700000000000000" pitchFamily="2" charset="-78"/>
                        </a:rPr>
                        <a:t> ازاد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2  Titr" panose="00000700000000000000" pitchFamily="2" charset="-78"/>
                          <a:cs typeface="2  Titr" panose="00000700000000000000" pitchFamily="2" charset="-78"/>
                        </a:rPr>
                        <a:t>        190     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2  Titr" panose="00000700000000000000" pitchFamily="2" charset="-78"/>
                          <a:cs typeface="2  Titr" panose="00000700000000000000" pitchFamily="2" charset="-78"/>
                        </a:rPr>
                        <a:t>         129,430,850     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33639223"/>
                  </a:ext>
                </a:extLst>
              </a:tr>
            </a:tbl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7BA9469E-9FC3-7488-1471-B5C0D1E2219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0865" y="2193394"/>
            <a:ext cx="5322269" cy="27556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662355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0" name="Google Shape;810;p71"/>
          <p:cNvSpPr txBox="1">
            <a:spLocks noGrp="1"/>
          </p:cNvSpPr>
          <p:nvPr>
            <p:ph type="title"/>
          </p:nvPr>
        </p:nvSpPr>
        <p:spPr>
          <a:xfrm>
            <a:off x="700131" y="1188797"/>
            <a:ext cx="3505800" cy="1490607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i="0" dirty="0">
                <a:latin typeface="RAFont4_INH" panose="02020505000000020003" pitchFamily="18" charset="0"/>
                <a:cs typeface="RAFont4_INH" panose="02020505000000020003" pitchFamily="18" charset="0"/>
              </a:rPr>
              <a:t>با تشکر </a:t>
            </a:r>
            <a:endParaRPr i="0" dirty="0">
              <a:latin typeface="RAFont4_INH" panose="02020505000000020003" pitchFamily="18" charset="0"/>
              <a:cs typeface="RAFont4_INH" panose="02020505000000020003" pitchFamily="18" charset="0"/>
            </a:endParaRPr>
          </a:p>
        </p:txBody>
      </p:sp>
      <p:sp>
        <p:nvSpPr>
          <p:cNvPr id="826" name="Google Shape;826;p71"/>
          <p:cNvSpPr/>
          <p:nvPr/>
        </p:nvSpPr>
        <p:spPr>
          <a:xfrm>
            <a:off x="4313000" y="1136288"/>
            <a:ext cx="3467700" cy="3467700"/>
          </a:xfrm>
          <a:prstGeom prst="ellipse">
            <a:avLst/>
          </a:prstGeom>
          <a:solidFill>
            <a:schemeClr val="dk1"/>
          </a:solidFill>
          <a:ln>
            <a:noFill/>
          </a:ln>
          <a:effectLst>
            <a:outerShdw blurRad="285750" dist="285750" dir="7800000" algn="bl" rotWithShape="0">
              <a:schemeClr val="dk1">
                <a:alpha val="40000"/>
              </a:scheme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zzzz</a:t>
            </a:r>
            <a:endParaRPr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56D6661A-3906-CA4F-F68F-36D9E2BEC8D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20068" y="1136288"/>
            <a:ext cx="3253563" cy="352150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push dir="u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3" name="Google Shape;333;p41"/>
          <p:cNvSpPr/>
          <p:nvPr/>
        </p:nvSpPr>
        <p:spPr>
          <a:xfrm>
            <a:off x="5604575" y="832385"/>
            <a:ext cx="2509200" cy="3612866"/>
          </a:xfrm>
          <a:prstGeom prst="rect">
            <a:avLst/>
          </a:prstGeom>
          <a:solidFill>
            <a:schemeClr val="dk1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  <a:effectLst>
            <a:outerShdw blurRad="285750" dist="209550" dir="7800000" algn="bl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35" name="Google Shape;335;p41"/>
          <p:cNvSpPr txBox="1">
            <a:spLocks noGrp="1"/>
          </p:cNvSpPr>
          <p:nvPr>
            <p:ph type="title" idx="2"/>
          </p:nvPr>
        </p:nvSpPr>
        <p:spPr>
          <a:xfrm>
            <a:off x="1484768" y="771016"/>
            <a:ext cx="3087232" cy="703268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2000" i="0" dirty="0"/>
              <a:t>عملکرد درامد بیمارستان درهشت ماه اول سال</a:t>
            </a:r>
            <a:endParaRPr sz="2000" i="0" dirty="0"/>
          </a:p>
        </p:txBody>
      </p:sp>
      <p:graphicFrame>
        <p:nvGraphicFramePr>
          <p:cNvPr id="2" name="Object 1">
            <a:extLst>
              <a:ext uri="{FF2B5EF4-FFF2-40B4-BE49-F238E27FC236}">
                <a16:creationId xmlns:a16="http://schemas.microsoft.com/office/drawing/2014/main" id="{57FA0626-ED04-E46E-9F14-28A517992A0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6837540"/>
              </p:ext>
            </p:extLst>
          </p:nvPr>
        </p:nvGraphicFramePr>
        <p:xfrm>
          <a:off x="1176950" y="2067434"/>
          <a:ext cx="2815627" cy="2305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Worksheet" r:id="rId3" imgW="1847901" imgH="2304924" progId="Excel.Sheet.12">
                  <p:embed/>
                </p:oleObj>
              </mc:Choice>
              <mc:Fallback>
                <p:oleObj name="Worksheet" r:id="rId3" imgW="1847901" imgH="2304924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176950" y="2067434"/>
                        <a:ext cx="2815627" cy="2305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5" name="Picture 4">
            <a:extLst>
              <a:ext uri="{FF2B5EF4-FFF2-40B4-BE49-F238E27FC236}">
                <a16:creationId xmlns:a16="http://schemas.microsoft.com/office/drawing/2014/main" id="{F22B91CB-00FE-C5F9-E2CA-CEC1295EFCC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59411" y="1474284"/>
            <a:ext cx="4584589" cy="275563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152255710"/>
      </p:ext>
    </p:extLst>
  </p:cSld>
  <p:clrMapOvr>
    <a:masterClrMapping/>
  </p:clrMapOvr>
  <p:transition spd="slow">
    <p:push dir="u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5" name="Google Shape;335;p41"/>
          <p:cNvSpPr txBox="1">
            <a:spLocks noGrp="1"/>
          </p:cNvSpPr>
          <p:nvPr>
            <p:ph type="title" idx="2"/>
          </p:nvPr>
        </p:nvSpPr>
        <p:spPr>
          <a:xfrm>
            <a:off x="3028384" y="164434"/>
            <a:ext cx="3087232" cy="703268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2000" i="0" dirty="0"/>
              <a:t>عملکرد درآمدی بیمارستان به تفکیک بخش در سال 1402</a:t>
            </a:r>
            <a:endParaRPr sz="2000" i="0" dirty="0"/>
          </a:p>
        </p:txBody>
      </p:sp>
      <p:graphicFrame>
        <p:nvGraphicFramePr>
          <p:cNvPr id="3" name="Chart 2">
            <a:extLst>
              <a:ext uri="{FF2B5EF4-FFF2-40B4-BE49-F238E27FC236}">
                <a16:creationId xmlns:a16="http://schemas.microsoft.com/office/drawing/2014/main" id="{2C2FEB13-5121-5947-D527-89548EE31C9B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378599122"/>
              </p:ext>
            </p:extLst>
          </p:nvPr>
        </p:nvGraphicFramePr>
        <p:xfrm>
          <a:off x="516047" y="1200150"/>
          <a:ext cx="8030423" cy="33084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875519357"/>
      </p:ext>
    </p:extLst>
  </p:cSld>
  <p:clrMapOvr>
    <a:masterClrMapping/>
  </p:clrMapOvr>
  <p:transition spd="slow">
    <p:push dir="u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5" name="Google Shape;335;p41"/>
          <p:cNvSpPr txBox="1">
            <a:spLocks noGrp="1"/>
          </p:cNvSpPr>
          <p:nvPr>
            <p:ph type="title" idx="2"/>
          </p:nvPr>
        </p:nvSpPr>
        <p:spPr>
          <a:xfrm>
            <a:off x="3028384" y="164434"/>
            <a:ext cx="3087232" cy="703268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2000" i="0" dirty="0"/>
              <a:t>عملکرد درآمدی بیمارستان به تفکیک بخش در سال 1402</a:t>
            </a:r>
            <a:endParaRPr sz="2000" i="0" dirty="0"/>
          </a:p>
        </p:txBody>
      </p:sp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D2DE1856-0A62-743A-3E82-67E14AF15EF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1027756"/>
              </p:ext>
            </p:extLst>
          </p:nvPr>
        </p:nvGraphicFramePr>
        <p:xfrm>
          <a:off x="5332161" y="1159541"/>
          <a:ext cx="2390775" cy="3819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Worksheet" r:id="rId3" imgW="2390878" imgH="3819489" progId="Excel.Sheet.12">
                  <p:embed/>
                </p:oleObj>
              </mc:Choice>
              <mc:Fallback>
                <p:oleObj name="Worksheet" r:id="rId3" imgW="2390878" imgH="3819489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332161" y="1159541"/>
                        <a:ext cx="2390775" cy="38195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1FD06569-7B3C-6782-9F61-7E0B64B9DC1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86602281"/>
              </p:ext>
            </p:extLst>
          </p:nvPr>
        </p:nvGraphicFramePr>
        <p:xfrm>
          <a:off x="1647731" y="1514475"/>
          <a:ext cx="2390775" cy="3629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Worksheet" r:id="rId5" imgW="2390878" imgH="3628975" progId="Excel.Sheet.12">
                  <p:embed/>
                </p:oleObj>
              </mc:Choice>
              <mc:Fallback>
                <p:oleObj name="Worksheet" r:id="rId5" imgW="2390878" imgH="3628975" progId="Excel.Sheet.12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188C7499-724A-648B-6F60-018B5056078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647731" y="1514475"/>
                        <a:ext cx="2390775" cy="3629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939644678"/>
      </p:ext>
    </p:extLst>
  </p:cSld>
  <p:clrMapOvr>
    <a:masterClrMapping/>
  </p:clrMapOvr>
  <p:transition spd="slow">
    <p:push dir="u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5" name="Google Shape;335;p41"/>
          <p:cNvSpPr txBox="1">
            <a:spLocks noGrp="1"/>
          </p:cNvSpPr>
          <p:nvPr>
            <p:ph type="title" idx="2"/>
          </p:nvPr>
        </p:nvSpPr>
        <p:spPr>
          <a:xfrm>
            <a:off x="3028384" y="164434"/>
            <a:ext cx="3087232" cy="703268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2000" i="0" dirty="0"/>
              <a:t>عملکرد درآمدی بیمارستان به تفکیک بخش در سال 1401</a:t>
            </a:r>
            <a:endParaRPr sz="2000" i="0" dirty="0"/>
          </a:p>
        </p:txBody>
      </p:sp>
      <p:graphicFrame>
        <p:nvGraphicFramePr>
          <p:cNvPr id="2" name="Chart 1">
            <a:extLst>
              <a:ext uri="{FF2B5EF4-FFF2-40B4-BE49-F238E27FC236}">
                <a16:creationId xmlns:a16="http://schemas.microsoft.com/office/drawing/2014/main" id="{47542E59-65F4-FA17-6738-3FFE7281B739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213818271"/>
              </p:ext>
            </p:extLst>
          </p:nvPr>
        </p:nvGraphicFramePr>
        <p:xfrm>
          <a:off x="470781" y="1200150"/>
          <a:ext cx="8057584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576541971"/>
      </p:ext>
    </p:extLst>
  </p:cSld>
  <p:clrMapOvr>
    <a:masterClrMapping/>
  </p:clrMapOvr>
  <p:transition spd="slow">
    <p:push dir="u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5" name="Google Shape;335;p41"/>
          <p:cNvSpPr txBox="1">
            <a:spLocks noGrp="1"/>
          </p:cNvSpPr>
          <p:nvPr>
            <p:ph type="title" idx="2"/>
          </p:nvPr>
        </p:nvSpPr>
        <p:spPr>
          <a:xfrm>
            <a:off x="3028384" y="164434"/>
            <a:ext cx="3087232" cy="703268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2000" i="0" dirty="0"/>
              <a:t>عملکرد درآمدی بیمارستان به تفکیک بخش در سال 1401</a:t>
            </a:r>
            <a:endParaRPr sz="2000" i="0" dirty="0"/>
          </a:p>
        </p:txBody>
      </p:sp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BEF48381-5291-A449-9FE6-45C667EFD69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22450035"/>
              </p:ext>
            </p:extLst>
          </p:nvPr>
        </p:nvGraphicFramePr>
        <p:xfrm>
          <a:off x="6323705" y="867702"/>
          <a:ext cx="2200275" cy="4200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Worksheet" r:id="rId3" imgW="2200154" imgH="4200515" progId="Excel.Sheet.12">
                  <p:embed/>
                </p:oleObj>
              </mc:Choice>
              <mc:Fallback>
                <p:oleObj name="Worksheet" r:id="rId3" imgW="2200154" imgH="4200515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323705" y="867702"/>
                        <a:ext cx="2200275" cy="42005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5" name="Picture 4">
            <a:extLst>
              <a:ext uri="{FF2B5EF4-FFF2-40B4-BE49-F238E27FC236}">
                <a16:creationId xmlns:a16="http://schemas.microsoft.com/office/drawing/2014/main" id="{D7CD0B32-514F-785D-D668-7F53B077A5A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467100" y="1649466"/>
            <a:ext cx="2209800" cy="3067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5048693"/>
      </p:ext>
    </p:extLst>
  </p:cSld>
  <p:clrMapOvr>
    <a:masterClrMapping/>
  </p:clrMapOvr>
  <p:transition spd="slow">
    <p:push dir="u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5" name="Google Shape;335;p41"/>
          <p:cNvSpPr txBox="1">
            <a:spLocks noGrp="1"/>
          </p:cNvSpPr>
          <p:nvPr>
            <p:ph type="title" idx="2"/>
          </p:nvPr>
        </p:nvSpPr>
        <p:spPr>
          <a:xfrm>
            <a:off x="3028384" y="164434"/>
            <a:ext cx="3087232" cy="703268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2000" i="0" dirty="0"/>
              <a:t>مقایسه عملکرد درآمد بیمارستان در سال 1401 و 1401</a:t>
            </a:r>
            <a:endParaRPr sz="2000" i="0" dirty="0"/>
          </a:p>
        </p:txBody>
      </p:sp>
      <p:graphicFrame>
        <p:nvGraphicFramePr>
          <p:cNvPr id="4" name="Chart 3">
            <a:extLst>
              <a:ext uri="{FF2B5EF4-FFF2-40B4-BE49-F238E27FC236}">
                <a16:creationId xmlns:a16="http://schemas.microsoft.com/office/drawing/2014/main" id="{3E8543FE-674B-9CCF-0D92-9B0AE8A5F75F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055100332"/>
              </p:ext>
            </p:extLst>
          </p:nvPr>
        </p:nvGraphicFramePr>
        <p:xfrm>
          <a:off x="111377" y="1128712"/>
          <a:ext cx="8667750" cy="40147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41430209"/>
      </p:ext>
    </p:extLst>
  </p:cSld>
  <p:clrMapOvr>
    <a:masterClrMapping/>
  </p:clrMapOvr>
  <p:transition spd="slow">
    <p:push dir="u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5" name="Google Shape;335;p41"/>
          <p:cNvSpPr txBox="1">
            <a:spLocks noGrp="1"/>
          </p:cNvSpPr>
          <p:nvPr>
            <p:ph type="title" idx="2"/>
          </p:nvPr>
        </p:nvSpPr>
        <p:spPr>
          <a:xfrm>
            <a:off x="3028384" y="164434"/>
            <a:ext cx="3087232" cy="703268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2000" i="0" dirty="0"/>
              <a:t>مقایسه عملکرد درآمد بیمارستان در سال 1401 و 1402</a:t>
            </a:r>
            <a:endParaRPr sz="2000" i="0" dirty="0"/>
          </a:p>
        </p:txBody>
      </p:sp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33C53DA7-946F-71CF-F311-BDBE11C1E7C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45588680"/>
              </p:ext>
            </p:extLst>
          </p:nvPr>
        </p:nvGraphicFramePr>
        <p:xfrm>
          <a:off x="1185296" y="1350041"/>
          <a:ext cx="3686175" cy="3629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Worksheet" r:id="rId3" imgW="3686281" imgH="3628975" progId="Excel.Sheet.12">
                  <p:embed/>
                </p:oleObj>
              </mc:Choice>
              <mc:Fallback>
                <p:oleObj name="Worksheet" r:id="rId3" imgW="3686281" imgH="3628975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185296" y="1350041"/>
                        <a:ext cx="3686175" cy="3629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5A418EC9-75AA-0D49-FDA2-7D7BA1F33B6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92008432"/>
              </p:ext>
            </p:extLst>
          </p:nvPr>
        </p:nvGraphicFramePr>
        <p:xfrm>
          <a:off x="5191455" y="1078448"/>
          <a:ext cx="3686175" cy="3819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Worksheet" r:id="rId5" imgW="3686281" imgH="3819489" progId="Excel.Sheet.12">
                  <p:embed/>
                </p:oleObj>
              </mc:Choice>
              <mc:Fallback>
                <p:oleObj name="Worksheet" r:id="rId5" imgW="3686281" imgH="3819489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191455" y="1078448"/>
                        <a:ext cx="3686175" cy="38195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277016234"/>
      </p:ext>
    </p:extLst>
  </p:cSld>
  <p:clrMapOvr>
    <a:masterClrMapping/>
  </p:clrMapOvr>
  <p:transition spd="slow">
    <p:push dir="u"/>
  </p:transition>
</p:sld>
</file>

<file path=ppt/theme/theme1.xml><?xml version="1.0" encoding="utf-8"?>
<a:theme xmlns:a="http://schemas.openxmlformats.org/drawingml/2006/main" name="London Fashion Week by Slidesgo">
  <a:themeElements>
    <a:clrScheme name="Simple Light">
      <a:dk1>
        <a:srgbClr val="000000"/>
      </a:dk1>
      <a:lt1>
        <a:srgbClr val="F8F8F8"/>
      </a:lt1>
      <a:dk2>
        <a:srgbClr val="141414"/>
      </a:dk2>
      <a:lt2>
        <a:srgbClr val="343434"/>
      </a:lt2>
      <a:accent1>
        <a:srgbClr val="595959"/>
      </a:accent1>
      <a:accent2>
        <a:srgbClr val="B7B7B7"/>
      </a:accent2>
      <a:accent3>
        <a:srgbClr val="E5E5E5"/>
      </a:accent3>
      <a:accent4>
        <a:srgbClr val="FFFFFF"/>
      </a:accent4>
      <a:accent5>
        <a:srgbClr val="FFFFFF"/>
      </a:accent5>
      <a:accent6>
        <a:srgbClr val="FFFFFF"/>
      </a:accent6>
      <a:hlink>
        <a:srgbClr val="000000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526</TotalTime>
  <Words>427</Words>
  <Application>Microsoft Office PowerPoint</Application>
  <PresentationFormat>On-screen Show (16:9)</PresentationFormat>
  <Paragraphs>125</Paragraphs>
  <Slides>27</Slides>
  <Notes>22</Notes>
  <HiddenSlides>0</HiddenSlides>
  <MMClips>0</MMClips>
  <ScaleCrop>false</ScaleCrop>
  <HeadingPairs>
    <vt:vector size="8" baseType="variant">
      <vt:variant>
        <vt:lpstr>Fonts Used</vt:lpstr>
      </vt:variant>
      <vt:variant>
        <vt:i4>12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41" baseType="lpstr">
      <vt:lpstr>2  Nazanin</vt:lpstr>
      <vt:lpstr>2  Titr</vt:lpstr>
      <vt:lpstr>Arial</vt:lpstr>
      <vt:lpstr>Calibri</vt:lpstr>
      <vt:lpstr>Darker Grotesque Medium</vt:lpstr>
      <vt:lpstr>DM Serif Display</vt:lpstr>
      <vt:lpstr>Nunito Light</vt:lpstr>
      <vt:lpstr>Parisienne</vt:lpstr>
      <vt:lpstr>RAFont4_INH</vt:lpstr>
      <vt:lpstr>Shabnam</vt:lpstr>
      <vt:lpstr>Vazir Light FD</vt:lpstr>
      <vt:lpstr>Wingdings</vt:lpstr>
      <vt:lpstr>London Fashion Week by Slidesgo</vt:lpstr>
      <vt:lpstr>Worksheet</vt:lpstr>
      <vt:lpstr>کمیته اقتصاد درمان </vt:lpstr>
      <vt:lpstr>اهداف کمیته:</vt:lpstr>
      <vt:lpstr>عملکرد درامد بیمارستان درهشت ماه اول سال</vt:lpstr>
      <vt:lpstr>عملکرد درآمدی بیمارستان به تفکیک بخش در سال 1402</vt:lpstr>
      <vt:lpstr>عملکرد درآمدی بیمارستان به تفکیک بخش در سال 1402</vt:lpstr>
      <vt:lpstr>عملکرد درآمدی بیمارستان به تفکیک بخش در سال 1401</vt:lpstr>
      <vt:lpstr>عملکرد درآمدی بیمارستان به تفکیک بخش در سال 1401</vt:lpstr>
      <vt:lpstr>مقایسه عملکرد درآمد بیمارستان در سال 1401 و 1401</vt:lpstr>
      <vt:lpstr>مقایسه عملکرد درآمد بیمارستان در سال 1401 و 1402</vt:lpstr>
      <vt:lpstr>مقایسه  درآمد 1402نسبت به 1401</vt:lpstr>
      <vt:lpstr>نسبت  درآمد به هزینه 1402</vt:lpstr>
      <vt:lpstr>مقایسه درآمد به هزینه سال 1402نسبت به سال 1401</vt:lpstr>
      <vt:lpstr>میزان بدهکاران سال 1402</vt:lpstr>
      <vt:lpstr>بدهکاران 1401</vt:lpstr>
      <vt:lpstr>مقایسه بدهکاران 1402 و 1401 </vt:lpstr>
      <vt:lpstr>کسورات 1402</vt:lpstr>
      <vt:lpstr>کسورات 1401</vt:lpstr>
      <vt:lpstr>مقایسه کسورات سال 1402 نسبت به سال 1401</vt:lpstr>
      <vt:lpstr>PowerPoint Presentation</vt:lpstr>
      <vt:lpstr>خدمات پرتواتر بخش ها</vt:lpstr>
      <vt:lpstr>خدمات پرتواتر بخش ها</vt:lpstr>
      <vt:lpstr>خدمات پرتواتر بخش ها</vt:lpstr>
      <vt:lpstr>نسبت مراجعه ی  بیماران آزاد  به بیمه ای بخش رادیولوژی  شش ماهه ی اول سال 1402</vt:lpstr>
      <vt:lpstr>نسبت مراجعه ی  بیماران آزاد  به بیمه ای بخش آزمایشگاه  شش ماهه ی اول سال 1402</vt:lpstr>
      <vt:lpstr>نسبت مراجعه ی  بیماران آزاد  به بیمه ای بخش سی تی اسکن  شش ماهه ی اول سال 1402</vt:lpstr>
      <vt:lpstr>نسبت مراجعه ی  بیماران آزاد  به بیمه ای بخش سونو گرافی  شش ماهه ی اول سال 1402</vt:lpstr>
      <vt:lpstr>با تشکر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قالب پاورپوینت طراحی لباس وبسایت جیب استور</dc:title>
  <dc:creator>AdminTL</dc:creator>
  <cp:lastModifiedBy>sami hooshmand</cp:lastModifiedBy>
  <cp:revision>26</cp:revision>
  <dcterms:modified xsi:type="dcterms:W3CDTF">2023-12-20T08:05:19Z</dcterms:modified>
</cp:coreProperties>
</file>